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Override PartName="/ppt/embeddings/Microsoft_Equation5.bin" ContentType="application/vnd.openxmlformats-officedocument.oleObject"/>
  <Default Extension="bin" ContentType="application/vnd.openxmlformats-officedocument.presentationml.printerSettings"/>
  <Override PartName="/ppt/embeddings/Microsoft_Equation25.bin" ContentType="application/vnd.openxmlformats-officedocument.oleObject"/>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75.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embeddings/Microsoft_Equation9.bin" ContentType="application/vnd.openxmlformats-officedocument.oleObject"/>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slides/slide80.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embeddings/Microsoft_Equation13.bin" ContentType="application/vnd.openxmlformats-officedocument.oleObject"/>
  <Override PartName="/ppt/slides/slide79.xml" ContentType="application/vnd.openxmlformats-officedocument.presentationml.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Default Extension="tiff" ContentType="image/tiff"/>
  <Override PartName="/ppt/embeddings/Microsoft_Equation2.bin" ContentType="application/vnd.openxmlformats-officedocument.oleObject"/>
  <Override PartName="/ppt/slides/slide46.xml" ContentType="application/vnd.openxmlformats-officedocument.presentationml.slide+xml"/>
  <Override PartName="/ppt/embeddings/Microsoft_Equation17.bin" ContentType="application/vnd.openxmlformats-officedocument.oleObject"/>
  <Override PartName="/ppt/slides/slide70.xml" ContentType="application/vnd.openxmlformats-officedocument.presentationml.slide+xml"/>
  <Override PartName="/ppt/embeddings/Microsoft_Equation22.bin" ContentType="application/vnd.openxmlformats-officedocument.oleObject"/>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embeddings/Microsoft_Equation6.bin" ContentType="application/vnd.openxmlformats-officedocument.oleObject"/>
  <Override PartName="/ppt/slides/slide20.xml" ContentType="application/vnd.openxmlformats-officedocument.presentationml.slide+xml"/>
  <Override PartName="/ppt/presProps.xml" ContentType="application/vnd.openxmlformats-officedocument.presentationml.presProps+xml"/>
  <Override PartName="/ppt/embeddings/Microsoft_Equation10.bin" ContentType="application/vnd.openxmlformats-officedocument.oleObject"/>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slides/slide81.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embeddings/Microsoft_Equation14.bin" ContentType="application/vnd.openxmlformats-officedocument.oleObject"/>
  <Override PartName="/docProps/core.xml" ContentType="application/vnd.openxmlformats-package.core-properties+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s/slide31.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embeddings/Microsoft_Equation3.bin" ContentType="application/vnd.openxmlformats-officedocument.oleObject"/>
  <Override PartName="/ppt/slideLayouts/slideLayout6.xml" ContentType="application/vnd.openxmlformats-officedocument.presentationml.slideLayout+xml"/>
  <Override PartName="/ppt/embeddings/Microsoft_Equation18.bin" ContentType="application/vnd.openxmlformats-officedocument.oleObject"/>
  <Override PartName="/ppt/slides/slide71.xml" ContentType="application/vnd.openxmlformats-officedocument.presentationml.slide+xml"/>
  <Override PartName="/ppt/embeddings/Microsoft_Equation23.bin" ContentType="application/vnd.openxmlformats-officedocument.oleObject"/>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embeddings/Microsoft_Equation7.bin" ContentType="application/vnd.openxmlformats-officedocument.oleObject"/>
  <Override PartName="/ppt/slides/slide21.xml" ContentType="application/vnd.openxmlformats-officedocument.presentationml.slide+xml"/>
  <Override PartName="/ppt/slides/slide40.xml" ContentType="application/vnd.openxmlformats-officedocument.presentationml.slide+xml"/>
  <Override PartName="/ppt/embeddings/Microsoft_Equation11.bin" ContentType="application/vnd.openxmlformats-officedocument.oleObject"/>
  <Override PartName="/ppt/slides/slide39.xml" ContentType="application/vnd.openxmlformats-officedocument.presentationml.slide+xml"/>
  <Override PartName="/ppt/slides/slide58.xml" ContentType="application/vnd.openxmlformats-officedocument.presentationml.slide+xml"/>
  <Override PartName="/ppt/slides/slide77.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s/slide63.xml" ContentType="application/vnd.openxmlformats-officedocument.presentationml.slide+xml"/>
  <Override PartName="/ppt/slideLayouts/slideLayout12.xml" ContentType="application/vnd.openxmlformats-officedocument.presentationml.slideLayout+xml"/>
  <Override PartName="/ppt/embeddings/Microsoft_Equation15.bin" ContentType="application/vnd.openxmlformats-officedocument.oleObject"/>
  <Override PartName="/ppt/embeddings/Microsoft_Equation20.bin" ContentType="application/vnd.openxmlformats-officedocument.oleObject"/>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67.xml" ContentType="application/vnd.openxmlformats-officedocument.presentationml.slide+xml"/>
  <Override PartName="/ppt/slides/slide48.xml" ContentType="application/vnd.openxmlformats-officedocument.presentationml.slide+xml"/>
  <Override PartName="/ppt/embeddings/Microsoft_Equation4.bin" ContentType="application/vnd.openxmlformats-officedocument.oleObject"/>
  <Override PartName="/ppt/slides/slide32.xml" ContentType="application/vnd.openxmlformats-officedocument.presentationml.slide+xml"/>
  <Override PartName="/ppt/viewProps.xml" ContentType="application/vnd.openxmlformats-officedocument.presentationml.viewProps+xml"/>
  <Override PartName="/ppt/slideLayouts/slideLayout7.xml" ContentType="application/vnd.openxmlformats-officedocument.presentationml.slideLayout+xml"/>
  <Override PartName="/ppt/slides/slide29.xml" ContentType="application/vnd.openxmlformats-officedocument.presentationml.slide+xml"/>
  <Override PartName="/ppt/embeddings/Microsoft_Equation19.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embeddings/Microsoft_Equation24.bin" ContentType="application/vnd.openxmlformats-officedocument.oleObject"/>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presentation.xml" ContentType="application/vnd.openxmlformats-officedocument.presentationml.presentation.main+xml"/>
  <Override PartName="/ppt/embeddings/Microsoft_Equation8.bin" ContentType="application/vnd.openxmlformats-officedocument.oleObject"/>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embeddings/Microsoft_Equation12.bin" ContentType="application/vnd.openxmlformats-officedocument.oleObject"/>
  <Override PartName="/ppt/slides/slide59.xml" ContentType="application/vnd.openxmlformats-officedocument.presentationml.slide+xml"/>
  <Override PartName="/ppt/slides/slide78.xml" ContentType="application/vnd.openxmlformats-officedocument.presentationml.slide+xml"/>
  <Default Extension="pict" ContentType="image/pict"/>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Override PartName="/ppt/slides/slide6.xml" ContentType="application/vnd.openxmlformats-officedocument.presentationml.slide+xml"/>
  <Override PartName="/ppt/embeddings/Microsoft_Equation1.bin" ContentType="application/vnd.openxmlformats-officedocument.oleObject"/>
  <Default Extension="pdf" ContentType="application/pdf"/>
  <Override PartName="/ppt/embeddings/Microsoft_Equation16.bin" ContentType="application/vnd.openxmlformats-officedocument.oleObject"/>
  <Default Extension="png" ContentType="image/png"/>
  <Override PartName="/ppt/embeddings/Microsoft_Equation21.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83"/>
  </p:notesMasterIdLst>
  <p:sldIdLst>
    <p:sldId id="277" r:id="rId2"/>
    <p:sldId id="515" r:id="rId3"/>
    <p:sldId id="487" r:id="rId4"/>
    <p:sldId id="516" r:id="rId5"/>
    <p:sldId id="518" r:id="rId6"/>
    <p:sldId id="519" r:id="rId7"/>
    <p:sldId id="520" r:id="rId8"/>
    <p:sldId id="521" r:id="rId9"/>
    <p:sldId id="522" r:id="rId10"/>
    <p:sldId id="523" r:id="rId11"/>
    <p:sldId id="525" r:id="rId12"/>
    <p:sldId id="524" r:id="rId13"/>
    <p:sldId id="474" r:id="rId14"/>
    <p:sldId id="486" r:id="rId15"/>
    <p:sldId id="542" r:id="rId16"/>
    <p:sldId id="543" r:id="rId17"/>
    <p:sldId id="550" r:id="rId18"/>
    <p:sldId id="529" r:id="rId19"/>
    <p:sldId id="489" r:id="rId20"/>
    <p:sldId id="527" r:id="rId21"/>
    <p:sldId id="484" r:id="rId22"/>
    <p:sldId id="512" r:id="rId23"/>
    <p:sldId id="526" r:id="rId24"/>
    <p:sldId id="530" r:id="rId25"/>
    <p:sldId id="531" r:id="rId26"/>
    <p:sldId id="501" r:id="rId27"/>
    <p:sldId id="490" r:id="rId28"/>
    <p:sldId id="493" r:id="rId29"/>
    <p:sldId id="502" r:id="rId30"/>
    <p:sldId id="491" r:id="rId31"/>
    <p:sldId id="505" r:id="rId32"/>
    <p:sldId id="545" r:id="rId33"/>
    <p:sldId id="544" r:id="rId34"/>
    <p:sldId id="506" r:id="rId35"/>
    <p:sldId id="503" r:id="rId36"/>
    <p:sldId id="547" r:id="rId37"/>
    <p:sldId id="509" r:id="rId38"/>
    <p:sldId id="514" r:id="rId39"/>
    <p:sldId id="546" r:id="rId40"/>
    <p:sldId id="507" r:id="rId41"/>
    <p:sldId id="508" r:id="rId42"/>
    <p:sldId id="510" r:id="rId43"/>
    <p:sldId id="548" r:id="rId44"/>
    <p:sldId id="549" r:id="rId45"/>
    <p:sldId id="551" r:id="rId46"/>
    <p:sldId id="450" r:id="rId47"/>
    <p:sldId id="449" r:id="rId48"/>
    <p:sldId id="470" r:id="rId49"/>
    <p:sldId id="465" r:id="rId50"/>
    <p:sldId id="457" r:id="rId51"/>
    <p:sldId id="464" r:id="rId52"/>
    <p:sldId id="315" r:id="rId53"/>
    <p:sldId id="432" r:id="rId54"/>
    <p:sldId id="462" r:id="rId55"/>
    <p:sldId id="463" r:id="rId56"/>
    <p:sldId id="468" r:id="rId57"/>
    <p:sldId id="467" r:id="rId58"/>
    <p:sldId id="437" r:id="rId59"/>
    <p:sldId id="433" r:id="rId60"/>
    <p:sldId id="485" r:id="rId61"/>
    <p:sldId id="454" r:id="rId62"/>
    <p:sldId id="473" r:id="rId63"/>
    <p:sldId id="472" r:id="rId64"/>
    <p:sldId id="476" r:id="rId65"/>
    <p:sldId id="443" r:id="rId66"/>
    <p:sldId id="532" r:id="rId67"/>
    <p:sldId id="533" r:id="rId68"/>
    <p:sldId id="534" r:id="rId69"/>
    <p:sldId id="535" r:id="rId70"/>
    <p:sldId id="537" r:id="rId71"/>
    <p:sldId id="538" r:id="rId72"/>
    <p:sldId id="539" r:id="rId73"/>
    <p:sldId id="540" r:id="rId74"/>
    <p:sldId id="541" r:id="rId75"/>
    <p:sldId id="477" r:id="rId76"/>
    <p:sldId id="478" r:id="rId77"/>
    <p:sldId id="479" r:id="rId78"/>
    <p:sldId id="480" r:id="rId79"/>
    <p:sldId id="481" r:id="rId80"/>
    <p:sldId id="482" r:id="rId81"/>
    <p:sldId id="483"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3AEF22"/>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p:restoredLeft sz="15620"/>
    <p:restoredTop sz="94660"/>
  </p:normalViewPr>
  <p:slideViewPr>
    <p:cSldViewPr snapToGrid="0" snapToObjects="1">
      <p:cViewPr varScale="1">
        <p:scale>
          <a:sx n="75" d="100"/>
          <a:sy n="75" d="100"/>
        </p:scale>
        <p:origin x="-1152"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472"/>
    </p:cViewPr>
  </p:sorter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pict"/><Relationship Id="rId2" Type="http://schemas.openxmlformats.org/officeDocument/2006/relationships/image" Target="../media/image65.pict"/><Relationship Id="rId3" Type="http://schemas.openxmlformats.org/officeDocument/2006/relationships/image" Target="../media/image66.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pict"/></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ict"/></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pict"/><Relationship Id="rId4" Type="http://schemas.openxmlformats.org/officeDocument/2006/relationships/image" Target="../media/image30.pict"/><Relationship Id="rId5" Type="http://schemas.openxmlformats.org/officeDocument/2006/relationships/image" Target="../media/image31.pict"/><Relationship Id="rId1" Type="http://schemas.openxmlformats.org/officeDocument/2006/relationships/image" Target="../media/image27.pict"/><Relationship Id="rId2" Type="http://schemas.openxmlformats.org/officeDocument/2006/relationships/image" Target="../media/image28.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ict"/><Relationship Id="rId2" Type="http://schemas.openxmlformats.org/officeDocument/2006/relationships/image" Target="../media/image33.pict"/><Relationship Id="rId3" Type="http://schemas.openxmlformats.org/officeDocument/2006/relationships/image" Target="../media/image34.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ict"/><Relationship Id="rId2" Type="http://schemas.openxmlformats.org/officeDocument/2006/relationships/image" Target="../media/image36.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pict"/><Relationship Id="rId2" Type="http://schemas.openxmlformats.org/officeDocument/2006/relationships/image" Target="../media/image33.pict"/><Relationship Id="rId3" Type="http://schemas.openxmlformats.org/officeDocument/2006/relationships/image" Target="../media/image34.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pict"/><Relationship Id="rId2" Type="http://schemas.openxmlformats.org/officeDocument/2006/relationships/image" Target="../media/image36.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pict"/><Relationship Id="rId2" Type="http://schemas.openxmlformats.org/officeDocument/2006/relationships/image" Target="../media/image63.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AF68E2-884B-D24F-A3F5-E78CF3E48A51}" type="datetimeFigureOut">
              <a:rPr lang="en-US" smtClean="0"/>
              <a:pPr/>
              <a:t>6/26/12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FD72F-1F2E-214B-BFE5-C6E790529C8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8AD99-C646-5C43-910E-FB5304BABCBA}" type="slidenum">
              <a:rPr lang="en-US"/>
              <a:pPr/>
              <a:t>1</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FD72F-1F2E-214B-BFE5-C6E790529C81}" type="slidenum">
              <a:rPr lang="en-US" smtClean="0"/>
              <a:pPr/>
              <a:t>53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FD72F-1F2E-214B-BFE5-C6E790529C81}" type="slidenum">
              <a:rPr lang="en-US" smtClean="0"/>
              <a:pPr/>
              <a:t>75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29DFC-7DBF-BE42-86EC-4E284374255A}" type="datetimeFigureOut">
              <a:rPr lang="en-US" smtClean="0"/>
              <a:pPr/>
              <a:t>6/26/12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29DFC-7DBF-BE42-86EC-4E284374255A}" type="datetimeFigureOut">
              <a:rPr lang="en-US" smtClean="0"/>
              <a:pPr/>
              <a:t>6/26/12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29DFC-7DBF-BE42-86EC-4E284374255A}" type="datetimeFigureOut">
              <a:rPr lang="en-US" smtClean="0"/>
              <a:pPr/>
              <a:t>6/26/12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248400"/>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8400"/>
            <a:ext cx="1905000" cy="457200"/>
          </a:xfrm>
        </p:spPr>
        <p:txBody>
          <a:bodyPr/>
          <a:lstStyle>
            <a:lvl1pPr>
              <a:defRPr smtClean="0"/>
            </a:lvl1pPr>
          </a:lstStyle>
          <a:p>
            <a:fld id="{2E30B72C-95D7-E842-957B-368A980C93C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29DFC-7DBF-BE42-86EC-4E284374255A}" type="datetimeFigureOut">
              <a:rPr lang="en-US" smtClean="0"/>
              <a:pPr/>
              <a:t>6/26/12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29DFC-7DBF-BE42-86EC-4E284374255A}" type="datetimeFigureOut">
              <a:rPr lang="en-US" smtClean="0"/>
              <a:pPr/>
              <a:t>6/26/12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29DFC-7DBF-BE42-86EC-4E284374255A}" type="datetimeFigureOut">
              <a:rPr lang="en-US" smtClean="0"/>
              <a:pPr/>
              <a:t>6/26/12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29DFC-7DBF-BE42-86EC-4E284374255A}" type="datetimeFigureOut">
              <a:rPr lang="en-US" smtClean="0"/>
              <a:pPr/>
              <a:t>6/26/12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29DFC-7DBF-BE42-86EC-4E284374255A}" type="datetimeFigureOut">
              <a:rPr lang="en-US" smtClean="0"/>
              <a:pPr/>
              <a:t>6/26/12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29DFC-7DBF-BE42-86EC-4E284374255A}" type="datetimeFigureOut">
              <a:rPr lang="en-US" smtClean="0"/>
              <a:pPr/>
              <a:t>6/26/12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29DFC-7DBF-BE42-86EC-4E284374255A}" type="datetimeFigureOut">
              <a:rPr lang="en-US" smtClean="0"/>
              <a:pPr/>
              <a:t>6/26/12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29DFC-7DBF-BE42-86EC-4E284374255A}" type="datetimeFigureOut">
              <a:rPr lang="en-US" smtClean="0"/>
              <a:pPr/>
              <a:t>6/26/12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6404C-A84F-9E49-96AB-A194151526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29DFC-7DBF-BE42-86EC-4E284374255A}" type="datetimeFigureOut">
              <a:rPr lang="en-US" smtClean="0"/>
              <a:pPr/>
              <a:t>6/26/12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6404C-A84F-9E49-96AB-A194151526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video" Target="file://localhost/Users/low/Desktop/Summer_seminar/nature09925-s2.mov" TargetMode="External"/><Relationship Id="rId2" Type="http://schemas.openxmlformats.org/officeDocument/2006/relationships/slideLayout" Target="../slideLayouts/slideLayout7.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video" Target="file://localhost/Users/low/Desktop/Summer_seminar/nature09925-s6.mov" TargetMode="External"/><Relationship Id="rId2" Type="http://schemas.openxmlformats.org/officeDocument/2006/relationships/slideLayout" Target="../slideLayouts/slideLayout7.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video" Target="file://localhost/Users/low/Desktop/Summer_seminar/nature09925-s10.mov" TargetMode="External"/><Relationship Id="rId2" Type="http://schemas.openxmlformats.org/officeDocument/2006/relationships/slideLayout" Target="../slideLayouts/slideLayout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video" Target="file://localhost/Users/low/Desktop/SDOWorkshop/video1b-1.mpg" TargetMode="External"/><Relationship Id="rId2" Type="http://schemas.openxmlformats.org/officeDocument/2006/relationships/slideLayout" Target="../slideLayouts/slideLayout6.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5.jpeg"/><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6" Type="http://schemas.openxmlformats.org/officeDocument/2006/relationships/oleObject" Target="../embeddings/Microsoft_Equation6.bin"/><Relationship Id="rId7" Type="http://schemas.openxmlformats.org/officeDocument/2006/relationships/oleObject" Target="../embeddings/Microsoft_Equation7.bin"/><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oleObject" Target="../embeddings/Microsoft_Equation9.bin"/><Relationship Id="rId5" Type="http://schemas.openxmlformats.org/officeDocument/2006/relationships/oleObject" Target="../embeddings/Microsoft_Equation10.bin"/><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Equation11.bin"/><Relationship Id="rId4" Type="http://schemas.openxmlformats.org/officeDocument/2006/relationships/oleObject" Target="../embeddings/Microsoft_Equation12.bin"/><Relationship Id="rId5" Type="http://schemas.openxmlformats.org/officeDocument/2006/relationships/image" Target="../media/image37.pdf"/><Relationship Id="rId6" Type="http://schemas.openxmlformats.org/officeDocument/2006/relationships/image" Target="../media/image38.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5.jpe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df"/><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quation13.bin"/><Relationship Id="rId4" Type="http://schemas.openxmlformats.org/officeDocument/2006/relationships/oleObject" Target="../embeddings/Microsoft_Equation14.bin"/><Relationship Id="rId5" Type="http://schemas.openxmlformats.org/officeDocument/2006/relationships/oleObject" Target="../embeddings/Microsoft_Equation15.bin"/><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df"/><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df"/><Relationship Id="rId5"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4.pdf"/></Relationships>
</file>

<file path=ppt/slides/_rels/slide38.xml.rels><?xml version="1.0" encoding="UTF-8" standalone="yes"?>
<Relationships xmlns="http://schemas.openxmlformats.org/package/2006/relationships"><Relationship Id="rId1" Type="http://schemas.openxmlformats.org/officeDocument/2006/relationships/video" Target="file://localhost/Users/low/Desktop/Summer_seminar/2010_06_13_AIA_171_60s.mov" TargetMode="External"/><Relationship Id="rId2" Type="http://schemas.openxmlformats.org/officeDocument/2006/relationships/slideLayout" Target="../slideLayouts/slideLayout6.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df"/><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3.jpeg"/><Relationship Id="rId6"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Equation16.bin"/><Relationship Id="rId4" Type="http://schemas.openxmlformats.org/officeDocument/2006/relationships/oleObject" Target="../embeddings/Microsoft_Equation17.bin"/><Relationship Id="rId5" Type="http://schemas.openxmlformats.org/officeDocument/2006/relationships/image" Target="../media/image37.pdf"/><Relationship Id="rId6" Type="http://schemas.openxmlformats.org/officeDocument/2006/relationships/image" Target="../media/image38.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df"/><Relationship Id="rId5"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1.pdf"/></Relationships>
</file>

<file path=ppt/slides/_rels/slide42.xml.rels><?xml version="1.0" encoding="UTF-8" standalone="yes"?>
<Relationships xmlns="http://schemas.openxmlformats.org/package/2006/relationships"><Relationship Id="rId1" Type="http://schemas.openxmlformats.org/officeDocument/2006/relationships/vmlDrawing" Target="../drawings/vmlDrawing8.vml"/><Relationship Id="rId2" Type="http://schemas.openxmlformats.org/officeDocument/2006/relationships/slideLayout" Target="../slideLayouts/slideLayout6.xml"/><Relationship Id="rId3" Type="http://schemas.openxmlformats.org/officeDocument/2006/relationships/oleObject" Target="../embeddings/Microsoft_Equation18.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57.tiff"/><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21.png"/><Relationship Id="rId5" Type="http://schemas.openxmlformats.org/officeDocument/2006/relationships/image" Target="../media/image58.png"/><Relationship Id="rId1" Type="http://schemas.openxmlformats.org/officeDocument/2006/relationships/video" Target="file://localhost/Users/low/Desktop/SDOWorkshop/lowmodelmovie2.mpg" TargetMode="Externa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jpeg"/><Relationship Id="rId3"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tiff"/></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Equation19.bin"/><Relationship Id="rId4" Type="http://schemas.openxmlformats.org/officeDocument/2006/relationships/oleObject" Target="../embeddings/Microsoft_Equation20.bin"/><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7.tiff"/><Relationship Id="rId5" Type="http://schemas.openxmlformats.org/officeDocument/2006/relationships/oleObject" Target="../embeddings/Microsoft_Equation21.bin"/><Relationship Id="rId6" Type="http://schemas.openxmlformats.org/officeDocument/2006/relationships/oleObject" Target="../embeddings/Microsoft_Equation22.bin"/><Relationship Id="rId7" Type="http://schemas.openxmlformats.org/officeDocument/2006/relationships/oleObject" Target="../embeddings/Microsoft_Equation23.bin"/><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oleObject" Target="../embeddings/Microsoft_Equation24.bin"/><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tiff"/><Relationship Id="rId3" Type="http://schemas.openxmlformats.org/officeDocument/2006/relationships/image" Target="../media/image7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vmlDrawing" Target="../drawings/vmlDrawing12.vml"/><Relationship Id="rId2" Type="http://schemas.openxmlformats.org/officeDocument/2006/relationships/slideLayout" Target="../slideLayouts/slideLayout6.xml"/><Relationship Id="rId3" Type="http://schemas.openxmlformats.org/officeDocument/2006/relationships/oleObject" Target="../embeddings/Microsoft_Equation25.bin"/></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df"/><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73.pd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jpeg"/><Relationship Id="rId3" Type="http://schemas.openxmlformats.org/officeDocument/2006/relationships/image" Target="../media/image60.jpeg"/></Relationships>
</file>

<file path=ppt/slides/_rels/slide64.xml.rels><?xml version="1.0" encoding="UTF-8" standalone="yes"?>
<Relationships xmlns="http://schemas.openxmlformats.org/package/2006/relationships"><Relationship Id="rId1" Type="http://schemas.openxmlformats.org/officeDocument/2006/relationships/video" Target="file://localhost/Users/low/Desktop/Summer_seminar/nature09925-s11.mov" TargetMode="External"/><Relationship Id="rId2" Type="http://schemas.openxmlformats.org/officeDocument/2006/relationships/slideLayout" Target="../slideLayouts/slideLayout7.xml"/><Relationship Id="rId3"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xiv.org/abs/1203.1056" TargetMode="External"/></Relationships>
</file>

<file path=ppt/slides/_rels/slide66.xml.rels><?xml version="1.0" encoding="UTF-8" standalone="yes"?>
<Relationships xmlns="http://schemas.openxmlformats.org/package/2006/relationships"><Relationship Id="rId1" Type="http://schemas.openxmlformats.org/officeDocument/2006/relationships/video" Target="file://localhost/Users/low/Desktop/SDOWorkshop/prom25apr2007.mov" TargetMode="External"/><Relationship Id="rId2" Type="http://schemas.openxmlformats.org/officeDocument/2006/relationships/slideLayout" Target="../slideLayouts/slideLayout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tiff"/></Relationships>
</file>

<file path=ppt/slides/_rels/slide68.xml.rels><?xml version="1.0" encoding="UTF-8" standalone="yes"?>
<Relationships xmlns="http://schemas.openxmlformats.org/package/2006/relationships"><Relationship Id="rId1" Type="http://schemas.openxmlformats.org/officeDocument/2006/relationships/video" Target="file://localhost/Users/low/Desktop/SDOWorkshop/prom25apr2007.mov" TargetMode="External"/><Relationship Id="rId2" Type="http://schemas.openxmlformats.org/officeDocument/2006/relationships/slideLayout" Target="../slideLayouts/slideLayout6.xml"/><Relationship Id="rId3"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video" Target="file://localhost/Users/low/Desktop/Summer_seminar/XRT_APM20070425130204_151037.mpg" TargetMode="External"/><Relationship Id="rId2" Type="http://schemas.openxmlformats.org/officeDocument/2006/relationships/slideLayout" Target="../slideLayouts/slideLayout6.xml"/><Relationship Id="rId3"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1026"/>
          <p:cNvSpPr>
            <a:spLocks noGrp="1" noChangeArrowheads="1"/>
          </p:cNvSpPr>
          <p:nvPr>
            <p:ph type="ctrTitle"/>
          </p:nvPr>
        </p:nvSpPr>
        <p:spPr>
          <a:xfrm>
            <a:off x="177803" y="2200779"/>
            <a:ext cx="8763001" cy="795076"/>
          </a:xfrm>
        </p:spPr>
        <p:txBody>
          <a:bodyPr>
            <a:normAutofit fontScale="90000"/>
          </a:bodyPr>
          <a:lstStyle/>
          <a:p>
            <a:r>
              <a:rPr lang="en-US" sz="3556" b="1" dirty="0" smtClean="0"/>
              <a:t>The restless interior of quiescent prominences*</a:t>
            </a:r>
            <a:r>
              <a:rPr lang="en-US" sz="3600" dirty="0" smtClean="0"/>
              <a:t/>
            </a:r>
            <a:br>
              <a:rPr lang="en-US" sz="3600" dirty="0" smtClean="0"/>
            </a:br>
            <a:endParaRPr lang="en-US" altLang="zh-CN" sz="3600" b="1" dirty="0">
              <a:ea typeface="SimSun" pitchFamily="2" charset="-122"/>
              <a:cs typeface="SimSun" pitchFamily="2" charset="-122"/>
            </a:endParaRPr>
          </a:p>
        </p:txBody>
      </p:sp>
      <p:sp>
        <p:nvSpPr>
          <p:cNvPr id="88067" name="Rectangle 1027"/>
          <p:cNvSpPr>
            <a:spLocks noGrp="1" noChangeArrowheads="1"/>
          </p:cNvSpPr>
          <p:nvPr>
            <p:ph type="subTitle" idx="1"/>
          </p:nvPr>
        </p:nvSpPr>
        <p:spPr>
          <a:xfrm>
            <a:off x="914400" y="3634896"/>
            <a:ext cx="7162800" cy="2537304"/>
          </a:xfrm>
        </p:spPr>
        <p:txBody>
          <a:bodyPr anchor="t">
            <a:normAutofit fontScale="85000" lnSpcReduction="20000"/>
          </a:bodyPr>
          <a:lstStyle/>
          <a:p>
            <a:r>
              <a:rPr lang="en-US" sz="2400" b="1" dirty="0" smtClean="0">
                <a:solidFill>
                  <a:schemeClr val="tx1"/>
                </a:solidFill>
              </a:rPr>
              <a:t>B. C. </a:t>
            </a:r>
            <a:r>
              <a:rPr lang="en-US" sz="2400" b="1" dirty="0" smtClean="0">
                <a:solidFill>
                  <a:schemeClr val="tx1"/>
                </a:solidFill>
              </a:rPr>
              <a:t>Low</a:t>
            </a:r>
            <a:r>
              <a:rPr lang="en-US" sz="2400" b="1" baseline="30000" dirty="0" smtClean="0">
                <a:solidFill>
                  <a:schemeClr val="tx1"/>
                </a:solidFill>
              </a:rPr>
              <a:t>**</a:t>
            </a:r>
            <a:endParaRPr lang="en-US" sz="2400" b="1" dirty="0" smtClean="0">
              <a:solidFill>
                <a:schemeClr val="tx1"/>
              </a:solidFill>
            </a:endParaRPr>
          </a:p>
          <a:p>
            <a:r>
              <a:rPr lang="en-US" sz="2400" dirty="0" smtClean="0">
                <a:solidFill>
                  <a:schemeClr val="tx1"/>
                </a:solidFill>
              </a:rPr>
              <a:t>High Altitude Observatory</a:t>
            </a:r>
          </a:p>
          <a:p>
            <a:r>
              <a:rPr lang="en-US" sz="2400" dirty="0" smtClean="0">
                <a:solidFill>
                  <a:schemeClr val="tx1"/>
                </a:solidFill>
              </a:rPr>
              <a:t>National Center for Atmospheric Research</a:t>
            </a:r>
          </a:p>
          <a:p>
            <a:endParaRPr lang="en-US" sz="2400" dirty="0" smtClean="0">
              <a:solidFill>
                <a:schemeClr val="tx1"/>
              </a:solidFill>
            </a:endParaRPr>
          </a:p>
          <a:p>
            <a:endParaRPr lang="en-US" sz="2400" dirty="0" smtClean="0">
              <a:solidFill>
                <a:schemeClr val="tx1"/>
              </a:solidFill>
            </a:endParaRPr>
          </a:p>
          <a:p>
            <a:pPr algn="just"/>
            <a:r>
              <a:rPr lang="en-US" sz="2400" dirty="0" smtClean="0">
                <a:solidFill>
                  <a:schemeClr val="tx1"/>
                </a:solidFill>
              </a:rPr>
              <a:t>*Collaborators: </a:t>
            </a:r>
            <a:r>
              <a:rPr lang="en-US" sz="2400" b="1" dirty="0" smtClean="0">
                <a:solidFill>
                  <a:schemeClr val="tx1"/>
                </a:solidFill>
              </a:rPr>
              <a:t>Tom Berger </a:t>
            </a:r>
            <a:r>
              <a:rPr lang="en-US" sz="2400" dirty="0" smtClean="0">
                <a:solidFill>
                  <a:schemeClr val="tx1"/>
                </a:solidFill>
              </a:rPr>
              <a:t>(LMSAL), </a:t>
            </a:r>
            <a:r>
              <a:rPr lang="en-US" sz="2400" b="1" dirty="0" smtClean="0">
                <a:solidFill>
                  <a:schemeClr val="tx1"/>
                </a:solidFill>
              </a:rPr>
              <a:t>Roberto </a:t>
            </a:r>
            <a:r>
              <a:rPr lang="en-US" sz="2400" b="1" dirty="0" err="1" smtClean="0">
                <a:solidFill>
                  <a:schemeClr val="tx1"/>
                </a:solidFill>
              </a:rPr>
              <a:t>Casini</a:t>
            </a:r>
            <a:r>
              <a:rPr lang="en-US" sz="2400" b="1" dirty="0" smtClean="0">
                <a:solidFill>
                  <a:schemeClr val="tx1"/>
                </a:solidFill>
              </a:rPr>
              <a:t> </a:t>
            </a:r>
            <a:r>
              <a:rPr lang="en-US" sz="2400" dirty="0" smtClean="0">
                <a:solidFill>
                  <a:schemeClr val="tx1"/>
                </a:solidFill>
              </a:rPr>
              <a:t>(HA0), &amp; </a:t>
            </a:r>
            <a:r>
              <a:rPr lang="en-US" sz="2400" b="1" dirty="0" smtClean="0">
                <a:solidFill>
                  <a:schemeClr val="tx1"/>
                </a:solidFill>
              </a:rPr>
              <a:t>Wei Liu </a:t>
            </a:r>
            <a:r>
              <a:rPr lang="en-US" sz="2400" dirty="0" smtClean="0">
                <a:solidFill>
                  <a:schemeClr val="tx1"/>
                </a:solidFill>
              </a:rPr>
              <a:t>(LMSAL &amp; Stanford</a:t>
            </a:r>
            <a:r>
              <a:rPr lang="en-US" sz="2400" dirty="0" smtClean="0">
                <a:solidFill>
                  <a:schemeClr val="tx1"/>
                </a:solidFill>
              </a:rPr>
              <a:t>)</a:t>
            </a:r>
          </a:p>
          <a:p>
            <a:pPr algn="just"/>
            <a:r>
              <a:rPr lang="en-US" sz="2400" dirty="0" smtClean="0">
                <a:solidFill>
                  <a:schemeClr val="tx1"/>
                </a:solidFill>
              </a:rPr>
              <a:t>**HAO Seminar, June 13, 2012</a:t>
            </a:r>
            <a:endParaRPr lang="en-US" sz="2400" dirty="0" smtClean="0">
              <a:solidFill>
                <a:schemeClr val="tx1"/>
              </a:solidFill>
            </a:endParaRPr>
          </a:p>
          <a:p>
            <a:endParaRPr lang="en-US" sz="2400" b="1" baseline="30000" dirty="0">
              <a:solidFill>
                <a:schemeClr val="tx1"/>
              </a:solidFill>
            </a:endParaRPr>
          </a:p>
        </p:txBody>
      </p:sp>
      <p:pic>
        <p:nvPicPr>
          <p:cNvPr id="88068" name="Picture 1028" descr="hao_header"/>
          <p:cNvPicPr>
            <a:picLocks noChangeAspect="1" noChangeArrowheads="1"/>
          </p:cNvPicPr>
          <p:nvPr/>
        </p:nvPicPr>
        <p:blipFill>
          <a:blip r:embed="rId3"/>
          <a:srcRect/>
          <a:stretch>
            <a:fillRect/>
          </a:stretch>
        </p:blipFill>
        <p:spPr bwMode="auto">
          <a:xfrm>
            <a:off x="0" y="42333"/>
            <a:ext cx="9144000" cy="914400"/>
          </a:xfrm>
          <a:prstGeom prst="rect">
            <a:avLst/>
          </a:prstGeom>
          <a:noFill/>
        </p:spPr>
      </p:pic>
      <p:sp>
        <p:nvSpPr>
          <p:cNvPr id="88069" name="Rectangle 1029"/>
          <p:cNvSpPr>
            <a:spLocks noChangeArrowheads="1"/>
          </p:cNvSpPr>
          <p:nvPr/>
        </p:nvSpPr>
        <p:spPr bwMode="auto">
          <a:xfrm>
            <a:off x="990600" y="6248400"/>
            <a:ext cx="7086600" cy="533400"/>
          </a:xfrm>
          <a:prstGeom prst="rect">
            <a:avLst/>
          </a:prstGeom>
          <a:noFill/>
          <a:ln w="9525">
            <a:noFill/>
            <a:miter lim="800000"/>
            <a:headEnd/>
            <a:tailEnd/>
          </a:ln>
          <a:effectLst/>
        </p:spPr>
        <p:txBody>
          <a:bodyPr>
            <a:prstTxWarp prst="textNoShape">
              <a:avLst/>
            </a:prstTxWarp>
          </a:bodyPr>
          <a:lstStyle/>
          <a:p>
            <a:pPr eaLnBrk="0" hangingPunct="0">
              <a:lnSpc>
                <a:spcPct val="90000"/>
              </a:lnSpc>
            </a:pPr>
            <a:endParaRPr kumimoji="1" lang="en-US" sz="800" b="0"/>
          </a:p>
          <a:p>
            <a:pPr eaLnBrk="0" hangingPunct="0">
              <a:lnSpc>
                <a:spcPct val="90000"/>
              </a:lnSpc>
            </a:pPr>
            <a:r>
              <a:rPr kumimoji="1" lang="en-US" sz="1000" b="0">
                <a:ea typeface="Times New Roman" charset="0"/>
                <a:cs typeface="Times New Roman" charset="0"/>
              </a:rPr>
              <a:t>The National Center for Atmospheric Research is operated by the University Corporation for Atmospheric Research</a:t>
            </a:r>
          </a:p>
          <a:p>
            <a:pPr eaLnBrk="0" hangingPunct="0">
              <a:lnSpc>
                <a:spcPct val="90000"/>
              </a:lnSpc>
            </a:pPr>
            <a:r>
              <a:rPr kumimoji="1" lang="en-US" sz="1000" b="0">
                <a:ea typeface="Times New Roman" charset="0"/>
                <a:cs typeface="Times New Roman" charset="0"/>
              </a:rPr>
              <a:t>under sponsorship of the National Science Foundation. An Equal Opportunity/Affirmative Action Employer.</a:t>
            </a:r>
            <a:r>
              <a:rPr kumimoji="1" lang="en-US" sz="1000" b="0"/>
              <a:t> </a:t>
            </a:r>
          </a:p>
        </p:txBody>
      </p:sp>
      <p:pic>
        <p:nvPicPr>
          <p:cNvPr id="88070" name="Picture 1030" descr="ncar_logo"/>
          <p:cNvPicPr>
            <a:picLocks noChangeAspect="1" noChangeArrowheads="1"/>
          </p:cNvPicPr>
          <p:nvPr/>
        </p:nvPicPr>
        <p:blipFill>
          <a:blip r:embed="rId4"/>
          <a:srcRect/>
          <a:stretch>
            <a:fillRect/>
          </a:stretch>
        </p:blipFill>
        <p:spPr bwMode="auto">
          <a:xfrm>
            <a:off x="76200" y="6172200"/>
            <a:ext cx="838200" cy="62388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nature09925-f1.jpg"/>
          <p:cNvPicPr>
            <a:picLocks noChangeAspect="1"/>
          </p:cNvPicPr>
          <p:nvPr/>
        </p:nvPicPr>
        <p:blipFill>
          <a:blip r:embed="rId2"/>
          <a:stretch>
            <a:fillRect/>
          </a:stretch>
        </p:blipFill>
        <p:spPr>
          <a:xfrm>
            <a:off x="67767" y="120742"/>
            <a:ext cx="6316133" cy="6642467"/>
          </a:xfrm>
          <a:prstGeom prst="rect">
            <a:avLst/>
          </a:prstGeom>
        </p:spPr>
      </p:pic>
      <p:sp>
        <p:nvSpPr>
          <p:cNvPr id="4" name="TextBox 3"/>
          <p:cNvSpPr txBox="1"/>
          <p:nvPr/>
        </p:nvSpPr>
        <p:spPr>
          <a:xfrm>
            <a:off x="7044267" y="1439333"/>
            <a:ext cx="2010136" cy="1200329"/>
          </a:xfrm>
          <a:prstGeom prst="rect">
            <a:avLst/>
          </a:prstGeom>
          <a:noFill/>
        </p:spPr>
        <p:txBody>
          <a:bodyPr wrap="none" rtlCol="0">
            <a:spAutoFit/>
          </a:bodyPr>
          <a:lstStyle/>
          <a:p>
            <a:r>
              <a:rPr lang="en-US" b="1" dirty="0" smtClean="0"/>
              <a:t>Prominence of </a:t>
            </a:r>
          </a:p>
          <a:p>
            <a:r>
              <a:rPr lang="en-US" b="1" dirty="0" smtClean="0"/>
              <a:t>June 22 2010,</a:t>
            </a:r>
          </a:p>
          <a:p>
            <a:r>
              <a:rPr lang="en-US" b="1" dirty="0" smtClean="0"/>
              <a:t>NW solar limb</a:t>
            </a:r>
          </a:p>
          <a:p>
            <a:r>
              <a:rPr lang="en-US" b="1" dirty="0" smtClean="0"/>
              <a:t>(Berger et al. 2011)</a:t>
            </a: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nature09925-s2.mov">
            <a:hlinkClick r:id="" action="ppaction://media"/>
          </p:cNvPr>
          <p:cNvPicPr/>
          <p:nvPr>
            <a:videoFile r:link="rId1"/>
          </p:nvPr>
        </p:nvPicPr>
        <p:blipFill>
          <a:blip r:embed="rId3"/>
          <a:stretch>
            <a:fillRect/>
          </a:stretch>
        </p:blipFill>
        <p:spPr>
          <a:xfrm>
            <a:off x="508000" y="381000"/>
            <a:ext cx="8128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nature09925-s6.mov">
            <a:hlinkClick r:id="" action="ppaction://media"/>
          </p:cNvPr>
          <p:cNvPicPr/>
          <p:nvPr>
            <a:videoFile r:link="rId1"/>
          </p:nvPr>
        </p:nvPicPr>
        <p:blipFill>
          <a:blip r:embed="rId3"/>
          <a:stretch>
            <a:fillRect/>
          </a:stretch>
        </p:blipFill>
        <p:spPr>
          <a:xfrm>
            <a:off x="508000" y="381000"/>
            <a:ext cx="8128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nature09925-s10.mov">
            <a:hlinkClick r:id="" action="ppaction://media"/>
          </p:cNvPr>
          <p:cNvPicPr/>
          <p:nvPr>
            <a:videoFile r:link="rId1"/>
          </p:nvPr>
        </p:nvPicPr>
        <p:blipFill>
          <a:blip r:embed="rId3"/>
          <a:stretch>
            <a:fillRect/>
          </a:stretch>
        </p:blipFill>
        <p:spPr>
          <a:xfrm>
            <a:off x="508000" y="381000"/>
            <a:ext cx="8128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sz="3600" b="1" dirty="0"/>
              <a:t>3 aspects of the prominence </a:t>
            </a:r>
            <a:r>
              <a:rPr lang="en-US" sz="3600" b="1" dirty="0" smtClean="0"/>
              <a:t>problem</a:t>
            </a:r>
            <a:endParaRPr lang="zh-CN" altLang="en-US" sz="3600" b="1" dirty="0">
              <a:ea typeface="SimSun" pitchFamily="2" charset="-122"/>
              <a:cs typeface="SimSun" pitchFamily="2" charset="-122"/>
            </a:endParaRPr>
          </a:p>
        </p:txBody>
      </p:sp>
      <p:sp>
        <p:nvSpPr>
          <p:cNvPr id="685059" name="Rectangle 3"/>
          <p:cNvSpPr>
            <a:spLocks noGrp="1" noChangeArrowheads="1"/>
          </p:cNvSpPr>
          <p:nvPr>
            <p:ph type="body" idx="1"/>
          </p:nvPr>
        </p:nvSpPr>
        <p:spPr/>
        <p:txBody>
          <a:bodyPr>
            <a:normAutofit fontScale="85000" lnSpcReduction="10000"/>
          </a:bodyPr>
          <a:lstStyle/>
          <a:p>
            <a:r>
              <a:rPr lang="en-US" sz="2800" dirty="0"/>
              <a:t>The</a:t>
            </a:r>
            <a:r>
              <a:rPr lang="en-US" sz="2800" dirty="0" smtClean="0"/>
              <a:t> polar-crown </a:t>
            </a:r>
            <a:r>
              <a:rPr lang="en-US" sz="2800" dirty="0"/>
              <a:t>quiescent prominence –</a:t>
            </a:r>
            <a:r>
              <a:rPr lang="en-US" sz="2800" dirty="0" smtClean="0"/>
              <a:t> constantly active filamentary structures; </a:t>
            </a:r>
            <a:r>
              <a:rPr lang="en-US" sz="2800" dirty="0" smtClean="0">
                <a:solidFill>
                  <a:srgbClr val="FF0000"/>
                </a:solidFill>
              </a:rPr>
              <a:t>descending</a:t>
            </a:r>
            <a:r>
              <a:rPr lang="en-US" sz="2800" dirty="0" smtClean="0"/>
              <a:t>, cool, </a:t>
            </a:r>
            <a:r>
              <a:rPr lang="en-US" sz="2800" dirty="0" smtClean="0">
                <a:solidFill>
                  <a:srgbClr val="FF0000"/>
                </a:solidFill>
              </a:rPr>
              <a:t>vertical</a:t>
            </a:r>
            <a:r>
              <a:rPr lang="en-US" sz="2800" dirty="0" smtClean="0"/>
              <a:t> threads and </a:t>
            </a:r>
            <a:r>
              <a:rPr lang="en-US" sz="2800" dirty="0" smtClean="0">
                <a:solidFill>
                  <a:srgbClr val="FF0000"/>
                </a:solidFill>
              </a:rPr>
              <a:t>vertical</a:t>
            </a:r>
            <a:r>
              <a:rPr lang="en-US" sz="2800" dirty="0" smtClean="0"/>
              <a:t> lanes of bubbly </a:t>
            </a:r>
            <a:r>
              <a:rPr lang="en-US" sz="2800" dirty="0" smtClean="0">
                <a:solidFill>
                  <a:srgbClr val="FF0000"/>
                </a:solidFill>
              </a:rPr>
              <a:t>rising</a:t>
            </a:r>
            <a:r>
              <a:rPr lang="en-US" sz="2800" dirty="0" smtClean="0"/>
              <a:t>, hot tenuous gas &amp; </a:t>
            </a:r>
            <a:r>
              <a:rPr lang="en-US" sz="2800" dirty="0">
                <a:solidFill>
                  <a:srgbClr val="FF0000"/>
                </a:solidFill>
              </a:rPr>
              <a:t>macroscopic </a:t>
            </a:r>
            <a:r>
              <a:rPr lang="en-US" sz="2800" dirty="0" smtClean="0">
                <a:solidFill>
                  <a:srgbClr val="FF0000"/>
                </a:solidFill>
              </a:rPr>
              <a:t>stability.</a:t>
            </a:r>
            <a:endParaRPr lang="en-US" sz="2800" dirty="0" smtClean="0"/>
          </a:p>
          <a:p>
            <a:r>
              <a:rPr lang="en-US" sz="2800" dirty="0" smtClean="0"/>
              <a:t>Must not forget the </a:t>
            </a:r>
            <a:r>
              <a:rPr lang="en-US" sz="2800" dirty="0"/>
              <a:t>larger-scale coronal magnetic structure containing a quiescent </a:t>
            </a:r>
            <a:r>
              <a:rPr lang="en-US" sz="2800" dirty="0" smtClean="0"/>
              <a:t>prominence  </a:t>
            </a:r>
            <a:r>
              <a:rPr lang="en-US" sz="2800" dirty="0"/>
              <a:t>-</a:t>
            </a:r>
            <a:r>
              <a:rPr lang="en-US" sz="2800" dirty="0" smtClean="0"/>
              <a:t> the </a:t>
            </a:r>
            <a:r>
              <a:rPr lang="en-US" sz="2800" dirty="0"/>
              <a:t>3-part coronal helmet – dense dome, low-density cavity plus</a:t>
            </a:r>
            <a:r>
              <a:rPr lang="en-US" sz="2800" dirty="0" smtClean="0"/>
              <a:t> the quiescent prominence, as the magnetic origin of the 3-part CME.</a:t>
            </a:r>
          </a:p>
          <a:p>
            <a:r>
              <a:rPr lang="en-US" sz="2800" dirty="0"/>
              <a:t>What do the prominences </a:t>
            </a:r>
            <a:r>
              <a:rPr lang="en-US" sz="2800" dirty="0" smtClean="0"/>
              <a:t>do over a solar cycle? It is a marvel that the photosphere can reverse its global magnetic polarity in a matter of 2-3 years.   It is an even greater marvel that the corona, a voluminous, almost perfect electrical conductor, can keep up in pace with the </a:t>
            </a:r>
            <a:r>
              <a:rPr lang="en-US" sz="2800" dirty="0" err="1" smtClean="0"/>
              <a:t>photospheric</a:t>
            </a:r>
            <a:r>
              <a:rPr lang="en-US" sz="2800" dirty="0" smtClean="0"/>
              <a:t> field reversal.</a:t>
            </a: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758"/>
            <a:ext cx="8229600" cy="1143000"/>
          </a:xfrm>
        </p:spPr>
        <p:txBody>
          <a:bodyPr>
            <a:normAutofit/>
          </a:bodyPr>
          <a:lstStyle/>
          <a:p>
            <a:r>
              <a:rPr lang="en-US" sz="2800" b="1" dirty="0" smtClean="0"/>
              <a:t>Macroscopic stability – </a:t>
            </a:r>
            <a:r>
              <a:rPr lang="en-US" sz="2800" dirty="0" smtClean="0"/>
              <a:t>the </a:t>
            </a:r>
            <a:r>
              <a:rPr lang="en-US" sz="2800" dirty="0" err="1" smtClean="0"/>
              <a:t>DeToma</a:t>
            </a:r>
            <a:r>
              <a:rPr lang="en-US" sz="2800" dirty="0" smtClean="0"/>
              <a:t> et al. (2008) event</a:t>
            </a:r>
            <a:r>
              <a:rPr lang="en-US" sz="2800" b="1" dirty="0" smtClean="0"/>
              <a:t> </a:t>
            </a:r>
            <a:endParaRPr lang="en-US" sz="2800" b="1" dirty="0"/>
          </a:p>
        </p:txBody>
      </p:sp>
      <p:pic>
        <p:nvPicPr>
          <p:cNvPr id="3" name="video1b-1.mpg">
            <a:hlinkClick r:id="" action="ppaction://media"/>
          </p:cNvPr>
          <p:cNvPicPr/>
          <p:nvPr>
            <a:videoFile r:link="rId1"/>
          </p:nvPr>
        </p:nvPicPr>
        <p:blipFill>
          <a:blip r:embed="rId3"/>
          <a:stretch>
            <a:fillRect/>
          </a:stretch>
        </p:blipFill>
        <p:spPr>
          <a:xfrm>
            <a:off x="612080" y="1517976"/>
            <a:ext cx="8222709" cy="46346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sz="3600" b="1"/>
              <a:t>3 aspects of the prominence problem</a:t>
            </a:r>
            <a:endParaRPr lang="zh-CN" altLang="en-US" sz="3600" b="1">
              <a:ea typeface="SimSun" pitchFamily="2" charset="-122"/>
              <a:cs typeface="SimSun" pitchFamily="2" charset="-122"/>
            </a:endParaRPr>
          </a:p>
        </p:txBody>
      </p:sp>
      <p:sp>
        <p:nvSpPr>
          <p:cNvPr id="685059" name="Rectangle 3"/>
          <p:cNvSpPr>
            <a:spLocks noGrp="1" noChangeArrowheads="1"/>
          </p:cNvSpPr>
          <p:nvPr>
            <p:ph type="body" idx="1"/>
          </p:nvPr>
        </p:nvSpPr>
        <p:spPr/>
        <p:txBody>
          <a:bodyPr>
            <a:normAutofit fontScale="85000" lnSpcReduction="10000"/>
          </a:bodyPr>
          <a:lstStyle/>
          <a:p>
            <a:r>
              <a:rPr lang="en-US" sz="2800" dirty="0"/>
              <a:t>The</a:t>
            </a:r>
            <a:r>
              <a:rPr lang="en-US" sz="2800" dirty="0" smtClean="0"/>
              <a:t> polar-crown </a:t>
            </a:r>
            <a:r>
              <a:rPr lang="en-US" sz="2800" dirty="0"/>
              <a:t>quiescent prominence –</a:t>
            </a:r>
            <a:r>
              <a:rPr lang="en-US" sz="2800" dirty="0" smtClean="0"/>
              <a:t> constantly active filamentary structures; </a:t>
            </a:r>
            <a:r>
              <a:rPr lang="en-US" sz="2800" dirty="0" smtClean="0">
                <a:solidFill>
                  <a:srgbClr val="FF0000"/>
                </a:solidFill>
              </a:rPr>
              <a:t>descending</a:t>
            </a:r>
            <a:r>
              <a:rPr lang="en-US" sz="2800" dirty="0" smtClean="0"/>
              <a:t>, cool, </a:t>
            </a:r>
            <a:r>
              <a:rPr lang="en-US" sz="2800" dirty="0" smtClean="0">
                <a:solidFill>
                  <a:srgbClr val="FF0000"/>
                </a:solidFill>
              </a:rPr>
              <a:t>vertical</a:t>
            </a:r>
            <a:r>
              <a:rPr lang="en-US" sz="2800" dirty="0" smtClean="0"/>
              <a:t> threads and </a:t>
            </a:r>
            <a:r>
              <a:rPr lang="en-US" sz="2800" dirty="0" smtClean="0">
                <a:solidFill>
                  <a:srgbClr val="FF0000"/>
                </a:solidFill>
              </a:rPr>
              <a:t>vertical</a:t>
            </a:r>
            <a:r>
              <a:rPr lang="en-US" sz="2800" dirty="0" smtClean="0"/>
              <a:t> lanes of bubbly </a:t>
            </a:r>
            <a:r>
              <a:rPr lang="en-US" sz="2800" dirty="0" smtClean="0">
                <a:solidFill>
                  <a:srgbClr val="FF0000"/>
                </a:solidFill>
              </a:rPr>
              <a:t>rising</a:t>
            </a:r>
            <a:r>
              <a:rPr lang="en-US" sz="2800" dirty="0" smtClean="0"/>
              <a:t>, hot tenuous gas &amp; </a:t>
            </a:r>
            <a:r>
              <a:rPr lang="en-US" sz="2800" dirty="0">
                <a:solidFill>
                  <a:srgbClr val="FF0000"/>
                </a:solidFill>
              </a:rPr>
              <a:t>macroscopic </a:t>
            </a:r>
            <a:r>
              <a:rPr lang="en-US" sz="2800" dirty="0" smtClean="0">
                <a:solidFill>
                  <a:srgbClr val="FF0000"/>
                </a:solidFill>
              </a:rPr>
              <a:t>stability</a:t>
            </a:r>
            <a:r>
              <a:rPr lang="en-US" sz="2800" dirty="0" smtClean="0"/>
              <a:t>.</a:t>
            </a:r>
          </a:p>
          <a:p>
            <a:r>
              <a:rPr lang="en-US" sz="2800" dirty="0" smtClean="0"/>
              <a:t>Must not forget the </a:t>
            </a:r>
            <a:r>
              <a:rPr lang="en-US" sz="2800" dirty="0"/>
              <a:t>larger-scale coronal magnetic structure containing a quiescent </a:t>
            </a:r>
            <a:r>
              <a:rPr lang="en-US" sz="2800" dirty="0" smtClean="0"/>
              <a:t>prominence  </a:t>
            </a:r>
            <a:r>
              <a:rPr lang="en-US" sz="2800" dirty="0"/>
              <a:t>-</a:t>
            </a:r>
            <a:r>
              <a:rPr lang="en-US" sz="2800" dirty="0" smtClean="0"/>
              <a:t> the </a:t>
            </a:r>
            <a:r>
              <a:rPr lang="en-US" sz="2800" dirty="0"/>
              <a:t>3-part coronal helmet – dense dome, low-density cavity plus</a:t>
            </a:r>
            <a:r>
              <a:rPr lang="en-US" sz="2800" dirty="0" smtClean="0"/>
              <a:t> the quiescent prominence, as the magnetic origin of the 3-part CME.</a:t>
            </a:r>
          </a:p>
          <a:p>
            <a:r>
              <a:rPr lang="en-US" sz="2800" dirty="0"/>
              <a:t>What do the prominences </a:t>
            </a:r>
            <a:r>
              <a:rPr lang="en-US" sz="2800" dirty="0" smtClean="0"/>
              <a:t>do over a solar cycle? It is a marvel that the photosphere can reverse its global magnetic polarity in a matter of 2-3 years.   It is an even greater marvel that the corona, a voluminous, almost perfect electrical conductor, can keep up in pace with the </a:t>
            </a:r>
            <a:r>
              <a:rPr lang="en-US" sz="2800" dirty="0" err="1" smtClean="0"/>
              <a:t>photospheric</a:t>
            </a:r>
            <a:r>
              <a:rPr lang="en-US" sz="2800" dirty="0" smtClean="0"/>
              <a:t> field reversal.</a:t>
            </a: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7"/>
            <a:ext cx="8229600" cy="6244695"/>
          </a:xfrm>
        </p:spPr>
        <p:txBody>
          <a:bodyPr>
            <a:normAutofit fontScale="90000"/>
          </a:bodyPr>
          <a:lstStyle/>
          <a:p>
            <a:pPr algn="just"/>
            <a:r>
              <a:rPr lang="en-US" sz="4000" b="1" dirty="0" smtClean="0"/>
              <a:t>Prominence drainage rate:</a:t>
            </a:r>
            <a:r>
              <a:rPr lang="en-US" dirty="0" smtClean="0"/>
              <a:t/>
            </a:r>
            <a:br>
              <a:rPr lang="en-US" dirty="0" smtClean="0"/>
            </a:br>
            <a:r>
              <a:rPr lang="en-US" dirty="0" smtClean="0"/>
              <a:t/>
            </a:r>
            <a:br>
              <a:rPr lang="en-US" dirty="0" smtClean="0"/>
            </a:br>
            <a:r>
              <a:rPr lang="en-US" sz="3556" dirty="0" smtClean="0"/>
              <a:t>“A prominence quasi-steady with a total mass of about 10</a:t>
            </a:r>
            <a:r>
              <a:rPr lang="en-US" sz="3556" baseline="30000" dirty="0" smtClean="0"/>
              <a:t>14 </a:t>
            </a:r>
            <a:r>
              <a:rPr lang="en-US" sz="3556" dirty="0" err="1" smtClean="0"/>
              <a:t>g</a:t>
            </a:r>
            <a:r>
              <a:rPr lang="en-US" sz="3556" dirty="0" smtClean="0"/>
              <a:t> can have  an order of magnitude more mass, 10</a:t>
            </a:r>
            <a:r>
              <a:rPr lang="en-US" sz="3556" baseline="30000" dirty="0" smtClean="0"/>
              <a:t>15</a:t>
            </a:r>
            <a:r>
              <a:rPr lang="en-US" sz="3556" dirty="0" smtClean="0"/>
              <a:t> </a:t>
            </a:r>
            <a:r>
              <a:rPr lang="en-US" sz="3556" dirty="0" err="1" smtClean="0"/>
              <a:t>g</a:t>
            </a:r>
            <a:r>
              <a:rPr lang="en-US" sz="3556" dirty="0" smtClean="0"/>
              <a:t> comparable to a CME mass, drain through in a day.  The estimated drainage changes in time in proportion to the quasi-steady fluctuating total mass of the prominence in its range of 10</a:t>
            </a:r>
            <a:r>
              <a:rPr lang="en-US" sz="3556" baseline="30000" dirty="0" smtClean="0"/>
              <a:t>14</a:t>
            </a:r>
            <a:r>
              <a:rPr lang="en-US" sz="3556" dirty="0" smtClean="0"/>
              <a:t> </a:t>
            </a:r>
            <a:r>
              <a:rPr lang="en-US" sz="3556" dirty="0" err="1" smtClean="0"/>
              <a:t>g</a:t>
            </a:r>
            <a:r>
              <a:rPr lang="en-US" sz="3556" dirty="0" smtClean="0"/>
              <a:t>.” – SDO/AIA observations (Liu, Berger &amp; Low 2012)</a:t>
            </a:r>
            <a:endParaRPr lang="en-US" sz="3556" dirty="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8374" name="Rectangle 6"/>
          <p:cNvSpPr>
            <a:spLocks noGrp="1" noChangeArrowheads="1"/>
          </p:cNvSpPr>
          <p:nvPr>
            <p:ph type="title"/>
          </p:nvPr>
        </p:nvSpPr>
        <p:spPr>
          <a:xfrm>
            <a:off x="685800" y="152400"/>
            <a:ext cx="7772400" cy="1143000"/>
          </a:xfrm>
        </p:spPr>
        <p:txBody>
          <a:bodyPr>
            <a:normAutofit fontScale="90000"/>
          </a:bodyPr>
          <a:lstStyle/>
          <a:p>
            <a:r>
              <a:rPr lang="en-US" sz="3600" b="1" dirty="0"/>
              <a:t>Quiescent </a:t>
            </a:r>
            <a:r>
              <a:rPr lang="en-US" sz="3600" b="1" dirty="0" smtClean="0"/>
              <a:t>prominence</a:t>
            </a:r>
            <a:br>
              <a:rPr lang="en-US" sz="3600" b="1" dirty="0" smtClean="0"/>
            </a:br>
            <a:r>
              <a:rPr lang="en-US" sz="3600" b="1" dirty="0" smtClean="0"/>
              <a:t>(</a:t>
            </a:r>
            <a:r>
              <a:rPr lang="en-US" sz="3600" b="1" dirty="0" smtClean="0">
                <a:solidFill>
                  <a:srgbClr val="FF0000"/>
                </a:solidFill>
              </a:rPr>
              <a:t>i.e., the observed parts of it</a:t>
            </a:r>
            <a:r>
              <a:rPr lang="en-US" sz="3600" b="1" dirty="0" smtClean="0"/>
              <a:t>)</a:t>
            </a:r>
            <a:endParaRPr lang="en-US" sz="3600" b="1" dirty="0"/>
          </a:p>
        </p:txBody>
      </p:sp>
      <p:graphicFrame>
        <p:nvGraphicFramePr>
          <p:cNvPr id="698378" name="Object 10"/>
          <p:cNvGraphicFramePr>
            <a:graphicFrameLocks noChangeAspect="1"/>
          </p:cNvGraphicFramePr>
          <p:nvPr>
            <p:ph sz="half" idx="1"/>
          </p:nvPr>
        </p:nvGraphicFramePr>
        <p:xfrm>
          <a:off x="457200" y="1409700"/>
          <a:ext cx="5562600" cy="4962525"/>
        </p:xfrm>
        <a:graphic>
          <a:graphicData uri="http://schemas.openxmlformats.org/presentationml/2006/ole">
            <p:oleObj spid="_x0000_s1416194" name="Equation" r:id="rId3" imgW="3175000" imgH="2832100" progId="Equation.3">
              <p:embed/>
            </p:oleObj>
          </a:graphicData>
        </a:graphic>
      </p:graphicFrame>
      <p:pic>
        <p:nvPicPr>
          <p:cNvPr id="698377" name="Picture 9" descr="SCANNED1"/>
          <p:cNvPicPr>
            <a:picLocks noGrp="1" noChangeAspect="1" noChangeArrowheads="1"/>
          </p:cNvPicPr>
          <p:nvPr>
            <p:ph sz="half" idx="2"/>
          </p:nvPr>
        </p:nvPicPr>
        <p:blipFill>
          <a:blip r:embed="rId4"/>
          <a:srcRect/>
          <a:stretch>
            <a:fillRect/>
          </a:stretch>
        </p:blipFill>
        <p:spPr>
          <a:xfrm>
            <a:off x="4482540" y="1659381"/>
            <a:ext cx="4495800" cy="3585401"/>
          </a:xfrm>
        </p:spPr>
      </p:pic>
      <p:sp>
        <p:nvSpPr>
          <p:cNvPr id="5" name="Left Arrow 4"/>
          <p:cNvSpPr/>
          <p:nvPr/>
        </p:nvSpPr>
        <p:spPr>
          <a:xfrm>
            <a:off x="2302934" y="4895614"/>
            <a:ext cx="643466" cy="218250"/>
          </a:xfrm>
          <a:prstGeom prst="lef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a:off x="3839074" y="2004565"/>
            <a:ext cx="643466" cy="218250"/>
          </a:xfrm>
          <a:prstGeom prst="lef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a:off x="3839074" y="1550256"/>
            <a:ext cx="643466" cy="218250"/>
          </a:xfrm>
          <a:prstGeom prst="lef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3839074" y="3270017"/>
            <a:ext cx="643466" cy="218250"/>
          </a:xfrm>
          <a:prstGeom prst="lef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86" name="Rectangle 6"/>
          <p:cNvSpPr>
            <a:spLocks noGrp="1" noChangeArrowheads="1"/>
          </p:cNvSpPr>
          <p:nvPr>
            <p:ph type="title"/>
          </p:nvPr>
        </p:nvSpPr>
        <p:spPr/>
        <p:txBody>
          <a:bodyPr/>
          <a:lstStyle/>
          <a:p>
            <a:r>
              <a:rPr lang="en-US" sz="3600" b="1"/>
              <a:t>The 3-part coronal helmet streamer</a:t>
            </a:r>
          </a:p>
        </p:txBody>
      </p:sp>
      <p:pic>
        <p:nvPicPr>
          <p:cNvPr id="686085" name="Picture 5" descr="Picture4"/>
          <p:cNvPicPr>
            <a:picLocks noGrp="1" noChangeAspect="1" noChangeArrowheads="1"/>
          </p:cNvPicPr>
          <p:nvPr>
            <p:ph idx="1"/>
          </p:nvPr>
        </p:nvPicPr>
        <p:blipFill>
          <a:blip r:embed="rId2"/>
          <a:srcRect/>
          <a:stretch>
            <a:fillRect/>
          </a:stretch>
        </p:blipFill>
        <p:spPr>
          <a:xfrm>
            <a:off x="1481138" y="1981200"/>
            <a:ext cx="6180137" cy="4114800"/>
          </a:xfrm>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bbso_halph_fr_20020715_165205.jpg"/>
          <p:cNvPicPr>
            <a:picLocks noChangeAspect="1"/>
          </p:cNvPicPr>
          <p:nvPr/>
        </p:nvPicPr>
        <p:blipFill>
          <a:blip r:embed="rId2"/>
          <a:stretch>
            <a:fillRect/>
          </a:stretch>
        </p:blipFill>
        <p:spPr>
          <a:xfrm>
            <a:off x="0" y="15490"/>
            <a:ext cx="6858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A flux-rope view of the helmet-streamer</a:t>
            </a:r>
            <a:r>
              <a:rPr lang="en-US" sz="3600" dirty="0" smtClean="0"/>
              <a:t/>
            </a:r>
            <a:br>
              <a:rPr lang="en-US" sz="3600" dirty="0" smtClean="0"/>
            </a:br>
            <a:r>
              <a:rPr lang="en-US" sz="1400" dirty="0" smtClean="0"/>
              <a:t>                                        -Low &amp; </a:t>
            </a:r>
            <a:r>
              <a:rPr lang="en-US" sz="1400" dirty="0" err="1" smtClean="0"/>
              <a:t>Hundhausen</a:t>
            </a:r>
            <a:r>
              <a:rPr lang="en-US" sz="1400" dirty="0" smtClean="0"/>
              <a:t> 1995, </a:t>
            </a:r>
            <a:r>
              <a:rPr lang="en-US" sz="1400" dirty="0" err="1" smtClean="0"/>
              <a:t>ApJ</a:t>
            </a:r>
            <a:r>
              <a:rPr lang="en-US" sz="1400" dirty="0" smtClean="0"/>
              <a:t> 443, 818</a:t>
            </a:r>
            <a:endParaRPr lang="en-US" sz="1400" dirty="0"/>
          </a:p>
        </p:txBody>
      </p:sp>
      <p:pic>
        <p:nvPicPr>
          <p:cNvPr id="3" name="Picture 2"/>
          <p:cNvPicPr>
            <a:picLocks noChangeAspect="1"/>
          </p:cNvPicPr>
          <p:nvPr/>
        </p:nvPicPr>
        <p:blipFill>
          <a:blip r:embed="rId2"/>
          <a:stretch>
            <a:fillRect/>
          </a:stretch>
        </p:blipFill>
        <p:spPr>
          <a:xfrm>
            <a:off x="3263899" y="1555749"/>
            <a:ext cx="3551023" cy="508520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47888" y="20639"/>
            <a:ext cx="7938911" cy="1475141"/>
          </a:xfrm>
        </p:spPr>
        <p:txBody>
          <a:bodyPr>
            <a:noAutofit/>
          </a:bodyPr>
          <a:lstStyle/>
          <a:p>
            <a:r>
              <a:rPr lang="en-US" sz="3200" dirty="0" smtClean="0"/>
              <a:t>Coronal magnetic-field observations</a:t>
            </a:r>
            <a:r>
              <a:rPr lang="en-US" dirty="0" smtClean="0"/>
              <a:t/>
            </a:r>
            <a:br>
              <a:rPr lang="en-US" dirty="0" smtClean="0"/>
            </a:br>
            <a:endParaRPr lang="en-US" dirty="0"/>
          </a:p>
        </p:txBody>
      </p:sp>
      <p:pic>
        <p:nvPicPr>
          <p:cNvPr id="3" name="Picture 2" descr="apjl383672f1_lr.jpg"/>
          <p:cNvPicPr>
            <a:picLocks noChangeAspect="1"/>
          </p:cNvPicPr>
          <p:nvPr/>
        </p:nvPicPr>
        <p:blipFill>
          <a:blip r:embed="rId2"/>
          <a:stretch>
            <a:fillRect/>
          </a:stretch>
        </p:blipFill>
        <p:spPr>
          <a:xfrm>
            <a:off x="2085800" y="1357608"/>
            <a:ext cx="4868507" cy="2442368"/>
          </a:xfrm>
          <a:prstGeom prst="rect">
            <a:avLst/>
          </a:prstGeom>
        </p:spPr>
      </p:pic>
      <p:pic>
        <p:nvPicPr>
          <p:cNvPr id="4" name="Picture 3" descr="apjl383672f3_lr.jpg"/>
          <p:cNvPicPr>
            <a:picLocks noChangeAspect="1"/>
          </p:cNvPicPr>
          <p:nvPr/>
        </p:nvPicPr>
        <p:blipFill>
          <a:blip r:embed="rId3"/>
          <a:stretch>
            <a:fillRect/>
          </a:stretch>
        </p:blipFill>
        <p:spPr>
          <a:xfrm>
            <a:off x="1729577" y="3913418"/>
            <a:ext cx="5380154" cy="2905283"/>
          </a:xfrm>
          <a:prstGeom prst="rect">
            <a:avLst/>
          </a:prstGeom>
        </p:spPr>
      </p:pic>
      <p:sp>
        <p:nvSpPr>
          <p:cNvPr id="7" name="TextBox 6"/>
          <p:cNvSpPr txBox="1"/>
          <p:nvPr/>
        </p:nvSpPr>
        <p:spPr>
          <a:xfrm>
            <a:off x="2723445" y="750557"/>
            <a:ext cx="5231320" cy="307777"/>
          </a:xfrm>
          <a:prstGeom prst="rect">
            <a:avLst/>
          </a:prstGeom>
          <a:noFill/>
        </p:spPr>
        <p:txBody>
          <a:bodyPr wrap="none" rtlCol="0">
            <a:spAutoFit/>
          </a:bodyPr>
          <a:lstStyle/>
          <a:p>
            <a:r>
              <a:rPr lang="en-US" sz="1400" dirty="0" smtClean="0"/>
              <a:t>-</a:t>
            </a:r>
            <a:r>
              <a:rPr lang="en-US" sz="1400" dirty="0" err="1" smtClean="0"/>
              <a:t>Tomczyk</a:t>
            </a:r>
            <a:r>
              <a:rPr lang="en-US" sz="1400" dirty="0" smtClean="0"/>
              <a:t> et al. 2008, Sol. Phys. 247, 411 Dove et al. 2011, </a:t>
            </a:r>
            <a:r>
              <a:rPr lang="en-US" sz="1400" dirty="0" err="1" smtClean="0"/>
              <a:t>ApJ</a:t>
            </a:r>
            <a:r>
              <a:rPr lang="en-US" sz="1400" dirty="0" smtClean="0"/>
              <a:t> 731, L1</a:t>
            </a:r>
            <a:endParaRPr lang="en-US" sz="1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2720704D-21BD-8949-BCEA-B318F9AE0728}" type="datetime1">
              <a:rPr lang="en-US" smtClean="0"/>
              <a:pPr/>
              <a:t>6/26/12</a:t>
            </a:fld>
            <a:endParaRPr lang="en-US"/>
          </a:p>
        </p:txBody>
      </p:sp>
      <p:sp>
        <p:nvSpPr>
          <p:cNvPr id="18" name="Footer Placeholder 17"/>
          <p:cNvSpPr>
            <a:spLocks noGrp="1"/>
          </p:cNvSpPr>
          <p:nvPr>
            <p:ph type="ftr" sz="quarter" idx="11"/>
          </p:nvPr>
        </p:nvSpPr>
        <p:spPr/>
        <p:txBody>
          <a:bodyPr/>
          <a:lstStyle/>
          <a:p>
            <a:r>
              <a:rPr lang="en-US" smtClean="0"/>
              <a:t>Sarah Gibson       UM Colloquium</a:t>
            </a:r>
            <a:endParaRPr lang="en-US"/>
          </a:p>
        </p:txBody>
      </p:sp>
      <p:sp>
        <p:nvSpPr>
          <p:cNvPr id="21" name="TextBox 20"/>
          <p:cNvSpPr txBox="1"/>
          <p:nvPr/>
        </p:nvSpPr>
        <p:spPr>
          <a:xfrm>
            <a:off x="2275405" y="2003614"/>
            <a:ext cx="599387" cy="369332"/>
          </a:xfrm>
          <a:prstGeom prst="rect">
            <a:avLst/>
          </a:prstGeom>
          <a:noFill/>
        </p:spPr>
        <p:txBody>
          <a:bodyPr wrap="square" rtlCol="0">
            <a:spAutoFit/>
          </a:bodyPr>
          <a:lstStyle/>
          <a:p>
            <a:r>
              <a:rPr lang="en-US" dirty="0" smtClean="0">
                <a:solidFill>
                  <a:srgbClr val="000000"/>
                </a:solidFill>
              </a:rPr>
              <a:t>P/I</a:t>
            </a:r>
            <a:endParaRPr lang="en-US" dirty="0">
              <a:solidFill>
                <a:srgbClr val="000000"/>
              </a:solidFill>
            </a:endParaRPr>
          </a:p>
        </p:txBody>
      </p:sp>
      <p:pic>
        <p:nvPicPr>
          <p:cNvPr id="15" name="Picture 3"/>
          <p:cNvPicPr>
            <a:picLocks noChangeAspect="1" noChangeArrowheads="1"/>
          </p:cNvPicPr>
          <p:nvPr/>
        </p:nvPicPr>
        <p:blipFill>
          <a:blip r:embed="rId2"/>
          <a:srcRect l="13750" t="10000" r="13750" b="10000"/>
          <a:stretch>
            <a:fillRect/>
          </a:stretch>
        </p:blipFill>
        <p:spPr bwMode="auto">
          <a:xfrm>
            <a:off x="7141852" y="641755"/>
            <a:ext cx="2037494" cy="2248264"/>
          </a:xfrm>
          <a:prstGeom prst="rect">
            <a:avLst/>
          </a:prstGeom>
          <a:noFill/>
          <a:ln w="12700" cap="flat">
            <a:noFill/>
            <a:miter lim="800000"/>
            <a:headEnd/>
            <a:tailEnd/>
          </a:ln>
        </p:spPr>
      </p:pic>
      <p:pic>
        <p:nvPicPr>
          <p:cNvPr id="27" name="Picture 2"/>
          <p:cNvPicPr>
            <a:picLocks noChangeAspect="1" noChangeArrowheads="1"/>
          </p:cNvPicPr>
          <p:nvPr/>
        </p:nvPicPr>
        <p:blipFill>
          <a:blip r:embed="rId3"/>
          <a:srcRect l="1830" t="3418" r="65080" b="4558"/>
          <a:stretch>
            <a:fillRect/>
          </a:stretch>
        </p:blipFill>
        <p:spPr bwMode="auto">
          <a:xfrm>
            <a:off x="25696" y="816908"/>
            <a:ext cx="2137544" cy="2080617"/>
          </a:xfrm>
          <a:prstGeom prst="rect">
            <a:avLst/>
          </a:prstGeom>
          <a:noFill/>
          <a:ln w="12700" cap="flat">
            <a:noFill/>
            <a:miter lim="800000"/>
            <a:headEnd/>
            <a:tailEnd/>
          </a:ln>
        </p:spPr>
      </p:pic>
      <p:sp>
        <p:nvSpPr>
          <p:cNvPr id="31" name="Freeform 6"/>
          <p:cNvSpPr>
            <a:spLocks/>
          </p:cNvSpPr>
          <p:nvPr/>
        </p:nvSpPr>
        <p:spPr bwMode="auto">
          <a:xfrm flipV="1">
            <a:off x="1503136" y="776553"/>
            <a:ext cx="2960954" cy="802893"/>
          </a:xfrm>
          <a:custGeom>
            <a:avLst/>
            <a:gdLst/>
            <a:ahLst/>
            <a:cxnLst>
              <a:cxn ang="0">
                <a:pos x="0" y="0"/>
              </a:cxn>
              <a:cxn ang="0">
                <a:pos x="2838" y="15853"/>
              </a:cxn>
              <a:cxn ang="0">
                <a:pos x="21600" y="21600"/>
              </a:cxn>
            </a:cxnLst>
            <a:rect l="0" t="0" r="r" b="b"/>
            <a:pathLst>
              <a:path w="21600" h="21600">
                <a:moveTo>
                  <a:pt x="0" y="0"/>
                </a:moveTo>
                <a:cubicBezTo>
                  <a:pt x="0" y="0"/>
                  <a:pt x="265" y="11452"/>
                  <a:pt x="2838" y="15853"/>
                </a:cubicBezTo>
                <a:cubicBezTo>
                  <a:pt x="5849" y="21006"/>
                  <a:pt x="21600" y="21600"/>
                  <a:pt x="21600" y="21600"/>
                </a:cubicBezTo>
              </a:path>
            </a:pathLst>
          </a:custGeom>
          <a:noFill/>
          <a:ln w="88900" cap="flat">
            <a:solidFill>
              <a:srgbClr val="3366FF"/>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32" name="Freeform 6"/>
          <p:cNvSpPr>
            <a:spLocks/>
          </p:cNvSpPr>
          <p:nvPr/>
        </p:nvSpPr>
        <p:spPr bwMode="auto">
          <a:xfrm flipH="1" flipV="1">
            <a:off x="4464089" y="776555"/>
            <a:ext cx="3368070" cy="802893"/>
          </a:xfrm>
          <a:custGeom>
            <a:avLst/>
            <a:gdLst/>
            <a:ahLst/>
            <a:cxnLst>
              <a:cxn ang="0">
                <a:pos x="0" y="0"/>
              </a:cxn>
              <a:cxn ang="0">
                <a:pos x="2838" y="15853"/>
              </a:cxn>
              <a:cxn ang="0">
                <a:pos x="21600" y="21600"/>
              </a:cxn>
            </a:cxnLst>
            <a:rect l="0" t="0" r="r" b="b"/>
            <a:pathLst>
              <a:path w="21600" h="21600">
                <a:moveTo>
                  <a:pt x="0" y="0"/>
                </a:moveTo>
                <a:cubicBezTo>
                  <a:pt x="0" y="0"/>
                  <a:pt x="265" y="11452"/>
                  <a:pt x="2838" y="15853"/>
                </a:cubicBezTo>
                <a:cubicBezTo>
                  <a:pt x="5849" y="21006"/>
                  <a:pt x="21600" y="21600"/>
                  <a:pt x="21600" y="21600"/>
                </a:cubicBezTo>
              </a:path>
            </a:pathLst>
          </a:custGeom>
          <a:noFill/>
          <a:ln w="88900" cap="flat">
            <a:solidFill>
              <a:srgbClr val="3366FF"/>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33" name="Rectangle 16"/>
          <p:cNvSpPr txBox="1">
            <a:spLocks noChangeArrowheads="1"/>
          </p:cNvSpPr>
          <p:nvPr/>
        </p:nvSpPr>
        <p:spPr>
          <a:xfrm>
            <a:off x="0" y="10506"/>
            <a:ext cx="9144000" cy="4572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accent2"/>
                </a:solidFill>
                <a:effectLst/>
                <a:uLnTx/>
                <a:uFillTx/>
                <a:latin typeface="+mj-lt"/>
                <a:ea typeface="+mj-ea"/>
                <a:cs typeface="+mj-cs"/>
              </a:rPr>
              <a:t>Cavity</a:t>
            </a:r>
            <a:r>
              <a:rPr lang="en-US" sz="4000" b="1" dirty="0" smtClean="0">
                <a:solidFill>
                  <a:schemeClr val="accent2"/>
                </a:solidFill>
                <a:latin typeface="+mj-lt"/>
                <a:ea typeface="+mj-ea"/>
                <a:cs typeface="+mj-cs"/>
              </a:rPr>
              <a:t> =</a:t>
            </a:r>
            <a:r>
              <a:rPr kumimoji="0" lang="en-US" sz="4000" b="1" i="0" u="none" strike="noStrike" kern="1200" cap="none" spc="0" normalizeH="0" baseline="0" noProof="0" dirty="0" smtClean="0">
                <a:ln>
                  <a:noFill/>
                </a:ln>
                <a:solidFill>
                  <a:schemeClr val="accent2"/>
                </a:solidFill>
                <a:effectLst/>
                <a:uLnTx/>
                <a:uFillTx/>
                <a:latin typeface="+mj-lt"/>
                <a:ea typeface="+mj-ea"/>
                <a:cs typeface="+mj-cs"/>
                <a:sym typeface="Wingdings"/>
              </a:rPr>
              <a:t> </a:t>
            </a:r>
            <a:r>
              <a:rPr lang="en-US" sz="4000" b="1" dirty="0" smtClean="0">
                <a:solidFill>
                  <a:schemeClr val="accent2"/>
                </a:solidFill>
                <a:latin typeface="+mj-lt"/>
                <a:ea typeface="+mj-ea"/>
                <a:cs typeface="+mj-cs"/>
                <a:sym typeface="Wingdings"/>
              </a:rPr>
              <a:t>Flux rope</a:t>
            </a:r>
            <a:endParaRPr kumimoji="0" lang="en-US" sz="4000" b="1" i="0" u="none" strike="noStrike" kern="1200" cap="none" spc="0" normalizeH="0" baseline="0" noProof="0" dirty="0">
              <a:ln>
                <a:noFill/>
              </a:ln>
              <a:solidFill>
                <a:schemeClr val="accent2"/>
              </a:solidFill>
              <a:effectLst/>
              <a:uLnTx/>
              <a:uFillTx/>
              <a:latin typeface="+mj-lt"/>
              <a:ea typeface="+mj-ea"/>
              <a:cs typeface="+mj-cs"/>
            </a:endParaRPr>
          </a:p>
        </p:txBody>
      </p:sp>
      <p:sp>
        <p:nvSpPr>
          <p:cNvPr id="35" name="TextBox 34"/>
          <p:cNvSpPr txBox="1"/>
          <p:nvPr/>
        </p:nvSpPr>
        <p:spPr>
          <a:xfrm>
            <a:off x="7349864" y="392229"/>
            <a:ext cx="1714773" cy="369332"/>
          </a:xfrm>
          <a:prstGeom prst="rect">
            <a:avLst/>
          </a:prstGeom>
          <a:noFill/>
        </p:spPr>
        <p:txBody>
          <a:bodyPr wrap="square" rtlCol="0">
            <a:spAutoFit/>
          </a:bodyPr>
          <a:lstStyle/>
          <a:p>
            <a:r>
              <a:rPr lang="en-US" dirty="0" smtClean="0"/>
              <a:t>Model P/I (POS)</a:t>
            </a:r>
            <a:endParaRPr lang="en-US" dirty="0"/>
          </a:p>
        </p:txBody>
      </p:sp>
      <p:sp>
        <p:nvSpPr>
          <p:cNvPr id="37" name="TextBox 36"/>
          <p:cNvSpPr txBox="1"/>
          <p:nvPr/>
        </p:nvSpPr>
        <p:spPr>
          <a:xfrm>
            <a:off x="2883499" y="654171"/>
            <a:ext cx="31813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solidFill>
                  <a:schemeClr val="bg2"/>
                </a:solidFill>
              </a:rPr>
              <a:t>Van </a:t>
            </a:r>
            <a:r>
              <a:rPr lang="en-US" b="1" dirty="0" err="1" smtClean="0">
                <a:solidFill>
                  <a:schemeClr val="bg2"/>
                </a:solidFill>
              </a:rPr>
              <a:t>Vleck</a:t>
            </a:r>
            <a:r>
              <a:rPr lang="en-US" b="1" dirty="0" smtClean="0">
                <a:solidFill>
                  <a:schemeClr val="bg2"/>
                </a:solidFill>
              </a:rPr>
              <a:t> inversion in flux rope</a:t>
            </a:r>
            <a:endParaRPr lang="en-US" b="1" dirty="0">
              <a:solidFill>
                <a:schemeClr val="bg2"/>
              </a:solidFill>
            </a:endParaRPr>
          </a:p>
        </p:txBody>
      </p:sp>
      <p:sp>
        <p:nvSpPr>
          <p:cNvPr id="38" name="Rectangle 4"/>
          <p:cNvSpPr>
            <a:spLocks/>
          </p:cNvSpPr>
          <p:nvPr/>
        </p:nvSpPr>
        <p:spPr bwMode="auto">
          <a:xfrm>
            <a:off x="0" y="3141846"/>
            <a:ext cx="9144000" cy="33657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nchor="ctr">
            <a:prstTxWarp prst="textNoShape">
              <a:avLst/>
            </a:prstTxWarp>
          </a:bodyPr>
          <a:lstStyle/>
          <a:p>
            <a:pPr marL="366104" indent="-366104">
              <a:buSzPct val="125000"/>
            </a:pPr>
            <a:r>
              <a:rPr lang="en-US" dirty="0" smtClean="0">
                <a:solidFill>
                  <a:srgbClr val="000000"/>
                </a:solidFill>
                <a:ea typeface="Futura" pitchFamily="-84" charset="0"/>
                <a:cs typeface="Futura" pitchFamily="-84" charset="0"/>
              </a:rPr>
              <a:t>Observed cavity intensity (left) cavity polarization (middle) and flux rope model polarization (right)</a:t>
            </a:r>
            <a:endParaRPr lang="en-US" dirty="0">
              <a:solidFill>
                <a:srgbClr val="000000"/>
              </a:solidFill>
              <a:ea typeface="Futura" pitchFamily="-84" charset="0"/>
              <a:cs typeface="Futura" pitchFamily="-84" charset="0"/>
            </a:endParaRPr>
          </a:p>
        </p:txBody>
      </p:sp>
      <p:sp>
        <p:nvSpPr>
          <p:cNvPr id="39" name="Freeform 6"/>
          <p:cNvSpPr>
            <a:spLocks/>
          </p:cNvSpPr>
          <p:nvPr/>
        </p:nvSpPr>
        <p:spPr bwMode="auto">
          <a:xfrm>
            <a:off x="1513212" y="1939876"/>
            <a:ext cx="2960954" cy="849124"/>
          </a:xfrm>
          <a:custGeom>
            <a:avLst/>
            <a:gdLst/>
            <a:ahLst/>
            <a:cxnLst>
              <a:cxn ang="0">
                <a:pos x="0" y="0"/>
              </a:cxn>
              <a:cxn ang="0">
                <a:pos x="2838" y="15853"/>
              </a:cxn>
              <a:cxn ang="0">
                <a:pos x="21600" y="21600"/>
              </a:cxn>
            </a:cxnLst>
            <a:rect l="0" t="0" r="r" b="b"/>
            <a:pathLst>
              <a:path w="21600" h="21600">
                <a:moveTo>
                  <a:pt x="0" y="0"/>
                </a:moveTo>
                <a:cubicBezTo>
                  <a:pt x="0" y="0"/>
                  <a:pt x="265" y="11452"/>
                  <a:pt x="2838" y="15853"/>
                </a:cubicBezTo>
                <a:cubicBezTo>
                  <a:pt x="5849" y="21006"/>
                  <a:pt x="21600" y="21600"/>
                  <a:pt x="21600" y="21600"/>
                </a:cubicBezTo>
              </a:path>
            </a:pathLst>
          </a:custGeom>
          <a:noFill/>
          <a:ln w="88900" cap="flat">
            <a:solidFill>
              <a:srgbClr val="3366FF"/>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40" name="Freeform 6"/>
          <p:cNvSpPr>
            <a:spLocks/>
          </p:cNvSpPr>
          <p:nvPr/>
        </p:nvSpPr>
        <p:spPr bwMode="auto">
          <a:xfrm flipH="1">
            <a:off x="4474165" y="1939878"/>
            <a:ext cx="3368070" cy="849124"/>
          </a:xfrm>
          <a:custGeom>
            <a:avLst/>
            <a:gdLst/>
            <a:ahLst/>
            <a:cxnLst>
              <a:cxn ang="0">
                <a:pos x="0" y="0"/>
              </a:cxn>
              <a:cxn ang="0">
                <a:pos x="2838" y="15853"/>
              </a:cxn>
              <a:cxn ang="0">
                <a:pos x="21600" y="21600"/>
              </a:cxn>
            </a:cxnLst>
            <a:rect l="0" t="0" r="r" b="b"/>
            <a:pathLst>
              <a:path w="21600" h="21600">
                <a:moveTo>
                  <a:pt x="0" y="0"/>
                </a:moveTo>
                <a:cubicBezTo>
                  <a:pt x="0" y="0"/>
                  <a:pt x="265" y="11452"/>
                  <a:pt x="2838" y="15853"/>
                </a:cubicBezTo>
                <a:cubicBezTo>
                  <a:pt x="5849" y="21006"/>
                  <a:pt x="21600" y="21600"/>
                  <a:pt x="21600" y="21600"/>
                </a:cubicBezTo>
              </a:path>
            </a:pathLst>
          </a:custGeom>
          <a:noFill/>
          <a:ln w="88900" cap="flat">
            <a:solidFill>
              <a:srgbClr val="3366FF"/>
            </a:solidFill>
            <a:prstDash val="solid"/>
            <a:miter lim="800000"/>
            <a:headEnd type="stealth" w="med" len="med"/>
            <a:tailEnd type="none" w="med" len="med"/>
          </a:ln>
        </p:spPr>
        <p:txBody>
          <a:bodyPr lIns="0" tIns="0" rIns="0" bIns="0">
            <a:prstTxWarp prst="textNoShape">
              <a:avLst/>
            </a:prstTxWarp>
          </a:bodyPr>
          <a:lstStyle/>
          <a:p>
            <a:endParaRPr lang="en-US"/>
          </a:p>
        </p:txBody>
      </p:sp>
      <p:sp>
        <p:nvSpPr>
          <p:cNvPr id="41" name="TextBox 40"/>
          <p:cNvSpPr txBox="1"/>
          <p:nvPr/>
        </p:nvSpPr>
        <p:spPr>
          <a:xfrm>
            <a:off x="248486" y="469505"/>
            <a:ext cx="1714773" cy="369332"/>
          </a:xfrm>
          <a:prstGeom prst="rect">
            <a:avLst/>
          </a:prstGeom>
          <a:noFill/>
        </p:spPr>
        <p:txBody>
          <a:bodyPr wrap="square" rtlCol="0">
            <a:spAutoFit/>
          </a:bodyPr>
          <a:lstStyle/>
          <a:p>
            <a:r>
              <a:rPr lang="en-US" dirty="0" smtClean="0"/>
              <a:t>Model B (POS)</a:t>
            </a:r>
            <a:endParaRPr lang="en-US" dirty="0"/>
          </a:p>
        </p:txBody>
      </p:sp>
      <p:pic>
        <p:nvPicPr>
          <p:cNvPr id="42" name="Picture 41" descr="jan2comp_vsmodel.tiff"/>
          <p:cNvPicPr>
            <a:picLocks noChangeAspect="1"/>
          </p:cNvPicPr>
          <p:nvPr/>
        </p:nvPicPr>
        <p:blipFill>
          <a:blip r:embed="rId4"/>
          <a:stretch>
            <a:fillRect/>
          </a:stretch>
        </p:blipFill>
        <p:spPr>
          <a:xfrm>
            <a:off x="25696" y="3489369"/>
            <a:ext cx="9144000" cy="2882248"/>
          </a:xfrm>
          <a:prstGeom prst="rect">
            <a:avLst/>
          </a:prstGeom>
        </p:spPr>
      </p:pic>
      <p:cxnSp>
        <p:nvCxnSpPr>
          <p:cNvPr id="58" name="Straight Arrow Connector 57"/>
          <p:cNvCxnSpPr/>
          <p:nvPr/>
        </p:nvCxnSpPr>
        <p:spPr>
          <a:xfrm rot="10800000">
            <a:off x="1828253" y="1302898"/>
            <a:ext cx="6962686" cy="76641"/>
          </a:xfrm>
          <a:prstGeom prst="straightConnector1">
            <a:avLst/>
          </a:prstGeom>
          <a:ln w="69850">
            <a:solidFill>
              <a:schemeClr val="accent6"/>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1828253" y="2134999"/>
            <a:ext cx="6962686" cy="76641"/>
          </a:xfrm>
          <a:prstGeom prst="straightConnector1">
            <a:avLst/>
          </a:prstGeom>
          <a:ln w="69850">
            <a:solidFill>
              <a:schemeClr val="accent6"/>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991782" y="1118231"/>
            <a:ext cx="294461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solidFill>
                  <a:schemeClr val="accent6"/>
                </a:solidFill>
              </a:rPr>
              <a:t>Van </a:t>
            </a:r>
            <a:r>
              <a:rPr lang="en-US" b="1" dirty="0" err="1" smtClean="0">
                <a:solidFill>
                  <a:schemeClr val="accent6"/>
                </a:solidFill>
              </a:rPr>
              <a:t>Vleck</a:t>
            </a:r>
            <a:r>
              <a:rPr lang="en-US" b="1" dirty="0" smtClean="0">
                <a:solidFill>
                  <a:schemeClr val="accent6"/>
                </a:solidFill>
              </a:rPr>
              <a:t> inversion in arcade</a:t>
            </a:r>
            <a:endParaRPr lang="en-US" b="1" dirty="0">
              <a:solidFill>
                <a:schemeClr val="accent6"/>
              </a:solidFill>
            </a:endParaRPr>
          </a:p>
        </p:txBody>
      </p:sp>
      <p:cxnSp>
        <p:nvCxnSpPr>
          <p:cNvPr id="62" name="Straight Arrow Connector 61"/>
          <p:cNvCxnSpPr/>
          <p:nvPr/>
        </p:nvCxnSpPr>
        <p:spPr>
          <a:xfrm>
            <a:off x="1584832" y="1797539"/>
            <a:ext cx="6483567" cy="1588"/>
          </a:xfrm>
          <a:prstGeom prst="straightConnector1">
            <a:avLst/>
          </a:prstGeom>
          <a:ln w="53975">
            <a:solidFill>
              <a:schemeClr val="accent3"/>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686374" y="1601344"/>
            <a:ext cx="155542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solidFill>
                  <a:schemeClr val="accent3"/>
                </a:solidFill>
              </a:rPr>
              <a:t>Flux rope axis</a:t>
            </a:r>
            <a:endParaRPr lang="en-US" b="1" dirty="0">
              <a:solidFill>
                <a:schemeClr val="accent3"/>
              </a:solidFill>
            </a:endParaRPr>
          </a:p>
        </p:txBody>
      </p:sp>
      <p:pic>
        <p:nvPicPr>
          <p:cNvPr id="67" name="Picture 66" descr="jan2comp_vsmodel.tiff"/>
          <p:cNvPicPr>
            <a:picLocks noChangeAspect="1"/>
          </p:cNvPicPr>
          <p:nvPr/>
        </p:nvPicPr>
        <p:blipFill>
          <a:blip r:embed="rId4"/>
          <a:srcRect l="67432"/>
          <a:stretch>
            <a:fillRect/>
          </a:stretch>
        </p:blipFill>
        <p:spPr>
          <a:xfrm>
            <a:off x="6180120" y="3477534"/>
            <a:ext cx="2977756" cy="28822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6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7" grpId="0" animBg="1"/>
      <p:bldP spid="37" grpId="1" animBg="1"/>
      <p:bldP spid="38" grpId="0" animBg="1"/>
      <p:bldP spid="39" grpId="0" animBg="1"/>
      <p:bldP spid="39" grpId="1" animBg="1"/>
      <p:bldP spid="40" grpId="0" animBg="1"/>
      <p:bldP spid="40" grpId="1" animBg="1"/>
      <p:bldP spid="60" grpId="0" animBg="1"/>
      <p:bldP spid="60" grpId="1" animBg="1"/>
      <p:bldP spid="66" grpId="0" animBg="1"/>
      <p:bldP spid="66" grpId="1"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t>A difficulty</a:t>
            </a:r>
            <a:endParaRPr lang="en-US" sz="3600" dirty="0"/>
          </a:p>
        </p:txBody>
      </p:sp>
      <p:sp>
        <p:nvSpPr>
          <p:cNvPr id="7" name="Content Placeholder 6"/>
          <p:cNvSpPr>
            <a:spLocks noGrp="1"/>
          </p:cNvSpPr>
          <p:nvPr>
            <p:ph idx="1"/>
          </p:nvPr>
        </p:nvSpPr>
        <p:spPr/>
        <p:txBody>
          <a:bodyPr>
            <a:normAutofit fontScale="85000" lnSpcReduction="10000"/>
          </a:bodyPr>
          <a:lstStyle/>
          <a:p>
            <a:r>
              <a:rPr lang="en-US" dirty="0" smtClean="0"/>
              <a:t>From reasonable estimates of electrical conductivity in the prominence and corona, we expect a high degree of magnetic frozen-in condition, so it is troubling that the observed magnetic field in the cool plasma is largely horizontal. </a:t>
            </a:r>
          </a:p>
          <a:p>
            <a:r>
              <a:rPr lang="en-US" dirty="0" smtClean="0"/>
              <a:t>One unattractive possibility is that the field in the cool plasma is vertical and the spectral-</a:t>
            </a:r>
            <a:r>
              <a:rPr lang="en-US" dirty="0" err="1" smtClean="0"/>
              <a:t>polarimetric</a:t>
            </a:r>
            <a:r>
              <a:rPr lang="en-US" dirty="0" smtClean="0"/>
              <a:t> observations are not valid.</a:t>
            </a:r>
          </a:p>
          <a:p>
            <a:r>
              <a:rPr lang="en-US" dirty="0" smtClean="0"/>
              <a:t>An attractive possibility is that the cool and hot plasmas are moving bodily with their frozen-in magnetic flux.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7"/>
            <a:ext cx="8432800" cy="5093229"/>
          </a:xfrm>
        </p:spPr>
        <p:txBody>
          <a:bodyPr>
            <a:normAutofit/>
          </a:bodyPr>
          <a:lstStyle/>
          <a:p>
            <a:pPr algn="just"/>
            <a:r>
              <a:rPr lang="en-US" b="1" dirty="0" smtClean="0"/>
              <a:t>An intriguing hypothesis:</a:t>
            </a:r>
            <a:br>
              <a:rPr lang="en-US" b="1" dirty="0" smtClean="0"/>
            </a:br>
            <a:r>
              <a:rPr lang="en-US" b="1" dirty="0" smtClean="0"/>
              <a:t/>
            </a:r>
            <a:br>
              <a:rPr lang="en-US" b="1" dirty="0" smtClean="0"/>
            </a:br>
            <a:r>
              <a:rPr lang="en-US" sz="2800" dirty="0" smtClean="0"/>
              <a:t>It is in the MHD nature of a very high degree of magnetic frozen-in condition to readily develop circumstances under which that condition must breakdown.</a:t>
            </a:r>
            <a:endParaRPr 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67292"/>
            <a:ext cx="8432800" cy="5093229"/>
          </a:xfrm>
        </p:spPr>
        <p:txBody>
          <a:bodyPr>
            <a:normAutofit fontScale="90000"/>
          </a:bodyPr>
          <a:lstStyle/>
          <a:p>
            <a:pPr algn="just"/>
            <a:r>
              <a:rPr lang="en-US" sz="3556" b="1" dirty="0" smtClean="0"/>
              <a:t>Not a hypothesis but an established property:</a:t>
            </a:r>
            <a:br>
              <a:rPr lang="en-US" sz="3556" b="1" dirty="0" smtClean="0"/>
            </a:br>
            <a:r>
              <a:rPr lang="en-US" sz="3556" b="1" dirty="0" smtClean="0"/>
              <a:t/>
            </a:r>
            <a:br>
              <a:rPr lang="en-US" sz="3556" b="1" dirty="0" smtClean="0"/>
            </a:br>
            <a:r>
              <a:rPr lang="en-US" sz="3556" dirty="0" smtClean="0"/>
              <a:t>It is in the nature of a compressible (neutral) fluid with a very small viscosity to develop in its flow thin layers of strong gradients within which the approximation of neglecting the viscosity must break down – the familiar hydrodynamic-shock phenomenon. </a:t>
            </a:r>
            <a:r>
              <a:rPr lang="en-US" b="1" dirty="0" smtClean="0"/>
              <a:t/>
            </a:r>
            <a:br>
              <a:rPr lang="en-US" b="1" dirty="0" smtClean="0"/>
            </a:br>
            <a:r>
              <a:rPr lang="en-US" b="1" dirty="0" smtClean="0"/>
              <a:t/>
            </a:r>
            <a:br>
              <a:rPr lang="en-US" b="1" dirty="0" smtClean="0"/>
            </a:b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The corona as a </a:t>
            </a:r>
            <a:r>
              <a:rPr lang="en-US" sz="3200" b="1" dirty="0" err="1" smtClean="0"/>
              <a:t>hydromagnetic</a:t>
            </a:r>
            <a:r>
              <a:rPr lang="en-US" sz="3200" b="1" dirty="0" smtClean="0"/>
              <a:t> atmosphere</a:t>
            </a:r>
            <a:endParaRPr lang="en-US" sz="3200" b="1" dirty="0"/>
          </a:p>
        </p:txBody>
      </p:sp>
      <p:sp>
        <p:nvSpPr>
          <p:cNvPr id="3" name="Content Placeholder 2"/>
          <p:cNvSpPr>
            <a:spLocks noGrp="1"/>
          </p:cNvSpPr>
          <p:nvPr>
            <p:ph idx="1"/>
          </p:nvPr>
        </p:nvSpPr>
        <p:spPr/>
        <p:txBody>
          <a:bodyPr>
            <a:normAutofit fontScale="85000" lnSpcReduction="20000"/>
          </a:bodyPr>
          <a:lstStyle/>
          <a:p>
            <a:r>
              <a:rPr lang="en-US" dirty="0" smtClean="0"/>
              <a:t>Tenuous, fully-ionized and hot, 10</a:t>
            </a:r>
            <a:r>
              <a:rPr lang="en-US" baseline="30000" dirty="0" smtClean="0"/>
              <a:t>9</a:t>
            </a:r>
            <a:r>
              <a:rPr lang="en-US" dirty="0" smtClean="0"/>
              <a:t> cm</a:t>
            </a:r>
            <a:r>
              <a:rPr lang="en-US" baseline="30000" dirty="0" smtClean="0"/>
              <a:t>-3</a:t>
            </a:r>
            <a:r>
              <a:rPr lang="en-US" dirty="0" smtClean="0"/>
              <a:t>, 1.5x10</a:t>
            </a:r>
            <a:r>
              <a:rPr lang="en-US" baseline="30000" dirty="0" smtClean="0"/>
              <a:t>6</a:t>
            </a:r>
            <a:r>
              <a:rPr lang="en-US" dirty="0" smtClean="0"/>
              <a:t> K at base.</a:t>
            </a:r>
          </a:p>
          <a:p>
            <a:r>
              <a:rPr lang="en-US" dirty="0" smtClean="0"/>
              <a:t>Highly </a:t>
            </a:r>
            <a:r>
              <a:rPr lang="en-US" dirty="0" smtClean="0">
                <a:solidFill>
                  <a:srgbClr val="FF0000"/>
                </a:solidFill>
              </a:rPr>
              <a:t>anisotropic</a:t>
            </a:r>
            <a:r>
              <a:rPr lang="en-US" dirty="0" smtClean="0"/>
              <a:t> thermal conductor - excellent along but suppressed across the magnetic field.</a:t>
            </a:r>
          </a:p>
          <a:p>
            <a:r>
              <a:rPr lang="en-US" dirty="0" smtClean="0"/>
              <a:t>Excellent electrical conductor – magnetic field is frozen into the plasma(</a:t>
            </a:r>
            <a:r>
              <a:rPr lang="en-US" dirty="0" smtClean="0">
                <a:solidFill>
                  <a:srgbClr val="FF0000"/>
                </a:solidFill>
              </a:rPr>
              <a:t>?</a:t>
            </a:r>
            <a:r>
              <a:rPr lang="en-US" dirty="0" smtClean="0"/>
              <a:t>).</a:t>
            </a:r>
          </a:p>
          <a:p>
            <a:r>
              <a:rPr lang="en-US" dirty="0" smtClean="0"/>
              <a:t>Magnetic field of about 10 G at base, low-</a:t>
            </a:r>
            <a:r>
              <a:rPr lang="en-US" dirty="0" err="1" smtClean="0"/>
              <a:t>β</a:t>
            </a:r>
            <a:r>
              <a:rPr lang="en-US" dirty="0" smtClean="0"/>
              <a:t> environment – field dominated (</a:t>
            </a:r>
            <a:r>
              <a:rPr lang="en-US" dirty="0" smtClean="0">
                <a:solidFill>
                  <a:srgbClr val="FF0000"/>
                </a:solidFill>
              </a:rPr>
              <a:t>?</a:t>
            </a:r>
            <a:r>
              <a:rPr lang="en-US" dirty="0" smtClean="0"/>
              <a:t>).</a:t>
            </a:r>
          </a:p>
          <a:p>
            <a:r>
              <a:rPr lang="en-US" dirty="0" smtClean="0"/>
              <a:t>Horizontal prominence fields – </a:t>
            </a:r>
            <a:r>
              <a:rPr lang="en-US" dirty="0" smtClean="0">
                <a:solidFill>
                  <a:srgbClr val="FF0000"/>
                </a:solidFill>
              </a:rPr>
              <a:t>5-60 G </a:t>
            </a:r>
            <a:r>
              <a:rPr lang="en-US" dirty="0" smtClean="0"/>
              <a:t>(Leroy, </a:t>
            </a:r>
            <a:r>
              <a:rPr lang="en-US" dirty="0" err="1" smtClean="0"/>
              <a:t>Casini</a:t>
            </a:r>
            <a:r>
              <a:rPr lang="en-US" dirty="0" smtClean="0"/>
              <a:t>, Lopez-</a:t>
            </a:r>
            <a:r>
              <a:rPr lang="en-US" dirty="0" err="1" smtClean="0"/>
              <a:t>Ariste</a:t>
            </a:r>
            <a:r>
              <a:rPr lang="en-US" dirty="0" smtClean="0"/>
              <a:t>)</a:t>
            </a:r>
          </a:p>
          <a:p>
            <a:r>
              <a:rPr lang="en-US" dirty="0" smtClean="0"/>
              <a:t>Globally unconfined atmosphere – the solar wind.</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The MHD equations describing the corona as a fluid atmosphere</a:t>
            </a:r>
            <a:endParaRPr lang="en-US" sz="2800" b="1" dirty="0"/>
          </a:p>
        </p:txBody>
      </p:sp>
      <p:graphicFrame>
        <p:nvGraphicFramePr>
          <p:cNvPr id="1311746" name="Object 2"/>
          <p:cNvGraphicFramePr>
            <a:graphicFrameLocks noChangeAspect="1"/>
          </p:cNvGraphicFramePr>
          <p:nvPr/>
        </p:nvGraphicFramePr>
        <p:xfrm>
          <a:off x="350838" y="1630363"/>
          <a:ext cx="8510587" cy="793750"/>
        </p:xfrm>
        <a:graphic>
          <a:graphicData uri="http://schemas.openxmlformats.org/presentationml/2006/ole">
            <p:oleObj spid="_x0000_s1311746" name="Equation" r:id="rId3" imgW="3403600" imgH="355600" progId="Equation.3">
              <p:embed/>
            </p:oleObj>
          </a:graphicData>
        </a:graphic>
      </p:graphicFrame>
      <p:graphicFrame>
        <p:nvGraphicFramePr>
          <p:cNvPr id="1311747" name="Object 3"/>
          <p:cNvGraphicFramePr>
            <a:graphicFrameLocks noChangeAspect="1"/>
          </p:cNvGraphicFramePr>
          <p:nvPr/>
        </p:nvGraphicFramePr>
        <p:xfrm>
          <a:off x="1066800" y="4008438"/>
          <a:ext cx="4052888" cy="1036637"/>
        </p:xfrm>
        <a:graphic>
          <a:graphicData uri="http://schemas.openxmlformats.org/presentationml/2006/ole">
            <p:oleObj spid="_x0000_s1311747" name="Equation" r:id="rId4" imgW="1638300" imgH="419100" progId="Equation.3">
              <p:embed/>
            </p:oleObj>
          </a:graphicData>
        </a:graphic>
      </p:graphicFrame>
      <p:graphicFrame>
        <p:nvGraphicFramePr>
          <p:cNvPr id="1311748" name="Object 4"/>
          <p:cNvGraphicFramePr>
            <a:graphicFrameLocks noChangeAspect="1"/>
          </p:cNvGraphicFramePr>
          <p:nvPr/>
        </p:nvGraphicFramePr>
        <p:xfrm>
          <a:off x="1163638" y="5424488"/>
          <a:ext cx="2728912" cy="793750"/>
        </p:xfrm>
        <a:graphic>
          <a:graphicData uri="http://schemas.openxmlformats.org/presentationml/2006/ole">
            <p:oleObj spid="_x0000_s1311748" name="Equation" r:id="rId5" imgW="1079500" imgH="355600" progId="Equation.3">
              <p:embed/>
            </p:oleObj>
          </a:graphicData>
        </a:graphic>
      </p:graphicFrame>
      <p:graphicFrame>
        <p:nvGraphicFramePr>
          <p:cNvPr id="1311749" name="Object 5"/>
          <p:cNvGraphicFramePr>
            <a:graphicFrameLocks noChangeAspect="1"/>
          </p:cNvGraphicFramePr>
          <p:nvPr/>
        </p:nvGraphicFramePr>
        <p:xfrm>
          <a:off x="1112838" y="2749994"/>
          <a:ext cx="2482850" cy="793750"/>
        </p:xfrm>
        <a:graphic>
          <a:graphicData uri="http://schemas.openxmlformats.org/presentationml/2006/ole">
            <p:oleObj spid="_x0000_s1311749" name="Equation" r:id="rId6" imgW="1054100" imgH="355600" progId="Equation.3">
              <p:embed/>
            </p:oleObj>
          </a:graphicData>
        </a:graphic>
      </p:graphicFrame>
      <p:cxnSp>
        <p:nvCxnSpPr>
          <p:cNvPr id="13" name="Straight Connector 12"/>
          <p:cNvCxnSpPr/>
          <p:nvPr/>
        </p:nvCxnSpPr>
        <p:spPr>
          <a:xfrm rot="5400000" flipH="1" flipV="1">
            <a:off x="6391804" y="1794405"/>
            <a:ext cx="974725" cy="46566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flipV="1">
            <a:off x="4125859" y="4324879"/>
            <a:ext cx="974725" cy="46566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7966604" y="1842029"/>
            <a:ext cx="974725" cy="46566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aphicFrame>
        <p:nvGraphicFramePr>
          <p:cNvPr id="18" name="Object 17"/>
          <p:cNvGraphicFramePr>
            <a:graphicFrameLocks noChangeAspect="1"/>
          </p:cNvGraphicFramePr>
          <p:nvPr/>
        </p:nvGraphicFramePr>
        <p:xfrm>
          <a:off x="4232148" y="3006836"/>
          <a:ext cx="4543652" cy="719583"/>
        </p:xfrm>
        <a:graphic>
          <a:graphicData uri="http://schemas.openxmlformats.org/presentationml/2006/ole">
            <p:oleObj spid="_x0000_s1311750" name="Equation" r:id="rId7" imgW="2806700" imgH="444500" progId="Equation.3">
              <p:embed/>
            </p:oleObj>
          </a:graphicData>
        </a:graphic>
      </p:graphicFrame>
      <p:sp>
        <p:nvSpPr>
          <p:cNvPr id="19" name="TextBox 18"/>
          <p:cNvSpPr txBox="1"/>
          <p:nvPr/>
        </p:nvSpPr>
        <p:spPr>
          <a:xfrm>
            <a:off x="4523879" y="4721909"/>
            <a:ext cx="4746537" cy="646331"/>
          </a:xfrm>
          <a:prstGeom prst="rect">
            <a:avLst/>
          </a:prstGeom>
          <a:noFill/>
        </p:spPr>
        <p:txBody>
          <a:bodyPr wrap="none" rtlCol="0">
            <a:spAutoFit/>
          </a:bodyPr>
          <a:lstStyle/>
          <a:p>
            <a:r>
              <a:rPr lang="en-US" dirty="0" smtClean="0">
                <a:solidFill>
                  <a:srgbClr val="FF0000"/>
                </a:solidFill>
              </a:rPr>
              <a:t>What you can’t see clearly can have macroscopic  </a:t>
            </a:r>
          </a:p>
          <a:p>
            <a:r>
              <a:rPr lang="en-US" dirty="0" smtClean="0">
                <a:solidFill>
                  <a:srgbClr val="FF0000"/>
                </a:solidFill>
              </a:rPr>
              <a:t>or observable consequences!</a:t>
            </a:r>
            <a:endParaRPr lang="en-US" dirty="0">
              <a:solidFill>
                <a:srgbClr val="FF0000"/>
              </a:solidFill>
            </a:endParaRPr>
          </a:p>
        </p:txBody>
      </p:sp>
      <p:sp>
        <p:nvSpPr>
          <p:cNvPr id="20" name="Rectangle 19"/>
          <p:cNvSpPr/>
          <p:nvPr/>
        </p:nvSpPr>
        <p:spPr>
          <a:xfrm>
            <a:off x="3989388" y="3006836"/>
            <a:ext cx="4872037" cy="719583"/>
          </a:xfrm>
          <a:prstGeom prst="rect">
            <a:avLst/>
          </a:prstGeom>
          <a:solidFill>
            <a:srgbClr val="FF0000">
              <a:alpha val="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0000"/>
              </a:solidFill>
            </a:endParaRPr>
          </a:p>
        </p:txBody>
      </p:sp>
      <p:sp>
        <p:nvSpPr>
          <p:cNvPr id="16" name="TextBox 15"/>
          <p:cNvSpPr txBox="1"/>
          <p:nvPr/>
        </p:nvSpPr>
        <p:spPr>
          <a:xfrm>
            <a:off x="4598741" y="6055885"/>
            <a:ext cx="4260752" cy="369332"/>
          </a:xfrm>
          <a:prstGeom prst="rect">
            <a:avLst/>
          </a:prstGeom>
          <a:noFill/>
        </p:spPr>
        <p:txBody>
          <a:bodyPr wrap="none" rtlCol="0">
            <a:spAutoFit/>
          </a:bodyPr>
          <a:lstStyle/>
          <a:p>
            <a:r>
              <a:rPr lang="en-US" dirty="0" smtClean="0">
                <a:solidFill>
                  <a:srgbClr val="FF0000"/>
                </a:solidFill>
              </a:rPr>
              <a:t>Heating, </a:t>
            </a:r>
            <a:r>
              <a:rPr lang="en-US" dirty="0" err="1" smtClean="0">
                <a:solidFill>
                  <a:srgbClr val="FF0000"/>
                </a:solidFill>
              </a:rPr>
              <a:t>radiative</a:t>
            </a:r>
            <a:r>
              <a:rPr lang="en-US" dirty="0" smtClean="0">
                <a:solidFill>
                  <a:srgbClr val="FF0000"/>
                </a:solidFill>
              </a:rPr>
              <a:t> loss, thermal conduction</a:t>
            </a:r>
            <a:r>
              <a:rPr lang="en-US" dirty="0" smtClean="0"/>
              <a:t>.</a:t>
            </a:r>
            <a:endParaRPr lang="en-US" dirty="0"/>
          </a:p>
        </p:txBody>
      </p:sp>
      <p:cxnSp>
        <p:nvCxnSpPr>
          <p:cNvPr id="21" name="Straight Arrow Connector 20"/>
          <p:cNvCxnSpPr/>
          <p:nvPr/>
        </p:nvCxnSpPr>
        <p:spPr>
          <a:xfrm rot="10800000">
            <a:off x="3892550" y="5948948"/>
            <a:ext cx="487838" cy="269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989388" y="2562225"/>
            <a:ext cx="4067001" cy="369332"/>
          </a:xfrm>
          <a:prstGeom prst="rect">
            <a:avLst/>
          </a:prstGeom>
          <a:noFill/>
        </p:spPr>
        <p:txBody>
          <a:bodyPr wrap="none" rtlCol="0">
            <a:spAutoFit/>
          </a:bodyPr>
          <a:lstStyle/>
          <a:p>
            <a:r>
              <a:rPr lang="en-US" dirty="0" smtClean="0">
                <a:solidFill>
                  <a:srgbClr val="FF0000"/>
                </a:solidFill>
              </a:rPr>
              <a:t>“astronomical scales </a:t>
            </a:r>
            <a:r>
              <a:rPr lang="en-US" dirty="0" err="1" smtClean="0">
                <a:solidFill>
                  <a:srgbClr val="FF0000"/>
                </a:solidFill>
              </a:rPr>
              <a:t>vs</a:t>
            </a:r>
            <a:r>
              <a:rPr lang="en-US" dirty="0" smtClean="0">
                <a:solidFill>
                  <a:srgbClr val="FF0000"/>
                </a:solidFill>
              </a:rPr>
              <a:t> laboratory scales”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418"/>
            <a:ext cx="8229600" cy="1143000"/>
          </a:xfrm>
        </p:spPr>
        <p:txBody>
          <a:bodyPr>
            <a:normAutofit/>
          </a:bodyPr>
          <a:lstStyle/>
          <a:p>
            <a:r>
              <a:rPr lang="en-US" sz="3200" b="1" dirty="0" smtClean="0"/>
              <a:t>The </a:t>
            </a:r>
            <a:r>
              <a:rPr lang="en-US" sz="3200" b="1" dirty="0" err="1" smtClean="0"/>
              <a:t>η</a:t>
            </a:r>
            <a:r>
              <a:rPr lang="en-US" sz="3200" b="1" dirty="0" smtClean="0"/>
              <a:t>=0 </a:t>
            </a:r>
            <a:r>
              <a:rPr lang="en-US" sz="3200" b="1" dirty="0" err="1" smtClean="0"/>
              <a:t>magnetohydrostatic</a:t>
            </a:r>
            <a:r>
              <a:rPr lang="en-US" sz="3200" b="1" dirty="0" smtClean="0"/>
              <a:t> atmosphere</a:t>
            </a:r>
            <a:endParaRPr lang="en-US" sz="3200" b="1" dirty="0"/>
          </a:p>
        </p:txBody>
      </p:sp>
      <p:graphicFrame>
        <p:nvGraphicFramePr>
          <p:cNvPr id="159746" name="Object 2"/>
          <p:cNvGraphicFramePr>
            <a:graphicFrameLocks noChangeAspect="1"/>
          </p:cNvGraphicFramePr>
          <p:nvPr/>
        </p:nvGraphicFramePr>
        <p:xfrm>
          <a:off x="855663" y="1006523"/>
          <a:ext cx="7429500" cy="4081462"/>
        </p:xfrm>
        <a:graphic>
          <a:graphicData uri="http://schemas.openxmlformats.org/presentationml/2006/ole">
            <p:oleObj spid="_x0000_s1314818" name="Equation" r:id="rId3" imgW="2971800" imgH="1828800" progId="Equation.3">
              <p:embed/>
            </p:oleObj>
          </a:graphicData>
        </a:graphic>
      </p:graphicFrame>
      <p:graphicFrame>
        <p:nvGraphicFramePr>
          <p:cNvPr id="159747" name="Object 3"/>
          <p:cNvGraphicFramePr>
            <a:graphicFrameLocks noChangeAspect="1"/>
          </p:cNvGraphicFramePr>
          <p:nvPr/>
        </p:nvGraphicFramePr>
        <p:xfrm>
          <a:off x="5778500" y="1857047"/>
          <a:ext cx="2889250" cy="539750"/>
        </p:xfrm>
        <a:graphic>
          <a:graphicData uri="http://schemas.openxmlformats.org/presentationml/2006/ole">
            <p:oleObj spid="_x0000_s1314819" name="Equation" r:id="rId4" imgW="1155700" imgH="241300" progId="Equation.3">
              <p:embed/>
            </p:oleObj>
          </a:graphicData>
        </a:graphic>
      </p:graphicFrame>
      <p:sp>
        <p:nvSpPr>
          <p:cNvPr id="7" name="TextBox 6"/>
          <p:cNvSpPr txBox="1"/>
          <p:nvPr/>
        </p:nvSpPr>
        <p:spPr>
          <a:xfrm flipH="1">
            <a:off x="5778500" y="1032742"/>
            <a:ext cx="2908300" cy="369332"/>
          </a:xfrm>
          <a:prstGeom prst="rect">
            <a:avLst/>
          </a:prstGeom>
          <a:noFill/>
        </p:spPr>
        <p:txBody>
          <a:bodyPr wrap="square" rtlCol="0">
            <a:spAutoFit/>
          </a:bodyPr>
          <a:lstStyle/>
          <a:p>
            <a:r>
              <a:rPr lang="en-US" dirty="0" smtClean="0">
                <a:solidFill>
                  <a:srgbClr val="FF0000"/>
                </a:solidFill>
              </a:rPr>
              <a:t>“hydrostatic stratification”</a:t>
            </a:r>
            <a:endParaRPr lang="en-US" dirty="0">
              <a:solidFill>
                <a:srgbClr val="FF0000"/>
              </a:solidFill>
            </a:endParaRPr>
          </a:p>
        </p:txBody>
      </p:sp>
      <p:sp>
        <p:nvSpPr>
          <p:cNvPr id="6" name="TextBox 5"/>
          <p:cNvSpPr txBox="1"/>
          <p:nvPr/>
        </p:nvSpPr>
        <p:spPr>
          <a:xfrm>
            <a:off x="2850530" y="4465287"/>
            <a:ext cx="6041475" cy="369332"/>
          </a:xfrm>
          <a:prstGeom prst="rect">
            <a:avLst/>
          </a:prstGeom>
          <a:noFill/>
        </p:spPr>
        <p:txBody>
          <a:bodyPr wrap="none" rtlCol="0">
            <a:spAutoFit/>
          </a:bodyPr>
          <a:lstStyle/>
          <a:p>
            <a:r>
              <a:rPr lang="en-US" dirty="0" smtClean="0">
                <a:solidFill>
                  <a:srgbClr val="FF0000"/>
                </a:solidFill>
              </a:rPr>
              <a:t>“thermally highly-conducting plasma plus magnetic insulation”</a:t>
            </a:r>
            <a:endParaRPr lang="en-US" dirty="0">
              <a:solidFill>
                <a:srgbClr val="FF0000"/>
              </a:solidFill>
            </a:endParaRPr>
          </a:p>
        </p:txBody>
      </p:sp>
      <p:cxnSp>
        <p:nvCxnSpPr>
          <p:cNvPr id="13" name="Straight Arrow Connector 12"/>
          <p:cNvCxnSpPr/>
          <p:nvPr/>
        </p:nvCxnSpPr>
        <p:spPr>
          <a:xfrm rot="5400000">
            <a:off x="7050487" y="1700764"/>
            <a:ext cx="473778"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6003488" y="4258272"/>
            <a:ext cx="300513"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1927" y="5392595"/>
            <a:ext cx="4499699" cy="461665"/>
          </a:xfrm>
          <a:prstGeom prst="rect">
            <a:avLst/>
          </a:prstGeom>
          <a:noFill/>
        </p:spPr>
        <p:txBody>
          <a:bodyPr wrap="none" rtlCol="0">
            <a:spAutoFit/>
          </a:bodyPr>
          <a:lstStyle/>
          <a:p>
            <a:r>
              <a:rPr lang="en-US" sz="2400" b="1" dirty="0" smtClean="0"/>
              <a:t>The </a:t>
            </a:r>
            <a:r>
              <a:rPr lang="en-US" sz="2400" b="1" dirty="0" err="1" smtClean="0"/>
              <a:t>Kippenhahn-Schlüter</a:t>
            </a:r>
            <a:r>
              <a:rPr lang="en-US" sz="2400" b="1" dirty="0" smtClean="0"/>
              <a:t> 1D slab:</a:t>
            </a:r>
            <a:endParaRPr lang="en-US" sz="2400" dirty="0"/>
          </a:p>
        </p:txBody>
      </p:sp>
      <p:graphicFrame>
        <p:nvGraphicFramePr>
          <p:cNvPr id="1314822" name="Object 6"/>
          <p:cNvGraphicFramePr>
            <a:graphicFrameLocks noChangeAspect="1"/>
          </p:cNvGraphicFramePr>
          <p:nvPr/>
        </p:nvGraphicFramePr>
        <p:xfrm>
          <a:off x="5030080" y="5329862"/>
          <a:ext cx="3322223" cy="612883"/>
        </p:xfrm>
        <a:graphic>
          <a:graphicData uri="http://schemas.openxmlformats.org/presentationml/2006/ole">
            <p:oleObj spid="_x0000_s1314822" name="Equation" r:id="rId5" imgW="1308100" imgH="241300" progId="Equation.3">
              <p:embed/>
            </p:oleObj>
          </a:graphicData>
        </a:graphic>
      </p:graphicFrame>
      <p:sp>
        <p:nvSpPr>
          <p:cNvPr id="12" name="TextBox 11"/>
          <p:cNvSpPr txBox="1"/>
          <p:nvPr/>
        </p:nvSpPr>
        <p:spPr>
          <a:xfrm>
            <a:off x="-50780" y="6231469"/>
            <a:ext cx="9374381" cy="461665"/>
          </a:xfrm>
          <a:prstGeom prst="rect">
            <a:avLst/>
          </a:prstGeom>
          <a:noFill/>
        </p:spPr>
        <p:txBody>
          <a:bodyPr wrap="none" rtlCol="0">
            <a:spAutoFit/>
          </a:bodyPr>
          <a:lstStyle/>
          <a:p>
            <a:r>
              <a:rPr lang="en-US" sz="2400" b="1" dirty="0" smtClean="0">
                <a:solidFill>
                  <a:srgbClr val="FF0000"/>
                </a:solidFill>
              </a:rPr>
              <a:t>Let’s see how far we can go with </a:t>
            </a:r>
            <a:r>
              <a:rPr lang="en-US" sz="2400" b="1" dirty="0" err="1" smtClean="0">
                <a:solidFill>
                  <a:srgbClr val="FF0000"/>
                </a:solidFill>
              </a:rPr>
              <a:t>η</a:t>
            </a:r>
            <a:r>
              <a:rPr lang="en-US" sz="2400" b="1" dirty="0" smtClean="0">
                <a:solidFill>
                  <a:srgbClr val="FF0000"/>
                </a:solidFill>
              </a:rPr>
              <a:t>=0 before we get into trouble, if at all. </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The </a:t>
            </a:r>
            <a:r>
              <a:rPr lang="en-US" sz="3600" b="1" dirty="0" smtClean="0">
                <a:solidFill>
                  <a:srgbClr val="FF0000"/>
                </a:solidFill>
              </a:rPr>
              <a:t>isothermal </a:t>
            </a:r>
            <a:r>
              <a:rPr lang="en-US" sz="3600" b="1" dirty="0" smtClean="0"/>
              <a:t>KS-slab</a:t>
            </a:r>
            <a:endParaRPr lang="en-US" sz="3600" b="1" dirty="0"/>
          </a:p>
        </p:txBody>
      </p:sp>
      <p:graphicFrame>
        <p:nvGraphicFramePr>
          <p:cNvPr id="3" name="Object 2"/>
          <p:cNvGraphicFramePr>
            <a:graphicFrameLocks noChangeAspect="1"/>
          </p:cNvGraphicFramePr>
          <p:nvPr/>
        </p:nvGraphicFramePr>
        <p:xfrm>
          <a:off x="4521200" y="3340100"/>
          <a:ext cx="101600" cy="177800"/>
        </p:xfrm>
        <a:graphic>
          <a:graphicData uri="http://schemas.openxmlformats.org/presentationml/2006/ole">
            <p:oleObj spid="_x0000_s1360898" name="Equation" r:id="rId3" imgW="101600" imgH="177800" progId="Equation.3">
              <p:embed/>
            </p:oleObj>
          </a:graphicData>
        </a:graphic>
      </p:graphicFrame>
      <p:graphicFrame>
        <p:nvGraphicFramePr>
          <p:cNvPr id="7" name="Object 6"/>
          <p:cNvGraphicFramePr>
            <a:graphicFrameLocks noChangeAspect="1"/>
          </p:cNvGraphicFramePr>
          <p:nvPr/>
        </p:nvGraphicFramePr>
        <p:xfrm>
          <a:off x="4521200" y="3340100"/>
          <a:ext cx="101600" cy="177800"/>
        </p:xfrm>
        <a:graphic>
          <a:graphicData uri="http://schemas.openxmlformats.org/presentationml/2006/ole">
            <p:oleObj spid="_x0000_s1360900" name="Equation" r:id="rId4" imgW="101600" imgH="177800" progId="Equation.3">
              <p:embed/>
            </p:oleObj>
          </a:graphicData>
        </a:graphic>
      </p:graphicFrame>
      <p:pic>
        <p:nvPicPr>
          <p:cNvPr id="9" name="Picture 8" descr="Fig3-eps-converted-to.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1774518" y="1208800"/>
            <a:ext cx="5486400" cy="5486400"/>
          </a:xfrm>
          <a:prstGeom prst="rect">
            <a:avLst/>
          </a:prstGeom>
        </p:spPr>
      </p:pic>
      <p:sp>
        <p:nvSpPr>
          <p:cNvPr id="10" name="TextBox 9"/>
          <p:cNvSpPr txBox="1"/>
          <p:nvPr/>
        </p:nvSpPr>
        <p:spPr>
          <a:xfrm>
            <a:off x="341908" y="1904774"/>
            <a:ext cx="1008697" cy="369332"/>
          </a:xfrm>
          <a:prstGeom prst="rect">
            <a:avLst/>
          </a:prstGeom>
          <a:noFill/>
        </p:spPr>
        <p:txBody>
          <a:bodyPr wrap="none" rtlCol="0">
            <a:spAutoFit/>
          </a:bodyPr>
          <a:lstStyle/>
          <a:p>
            <a:r>
              <a:rPr lang="en-US" dirty="0" smtClean="0"/>
              <a:t>field-line</a:t>
            </a:r>
            <a:endParaRPr lang="en-US" dirty="0"/>
          </a:p>
        </p:txBody>
      </p:sp>
      <p:sp>
        <p:nvSpPr>
          <p:cNvPr id="11" name="TextBox 10"/>
          <p:cNvSpPr txBox="1"/>
          <p:nvPr/>
        </p:nvSpPr>
        <p:spPr>
          <a:xfrm>
            <a:off x="423318" y="4818907"/>
            <a:ext cx="1077827" cy="369332"/>
          </a:xfrm>
          <a:prstGeom prst="rect">
            <a:avLst/>
          </a:prstGeom>
          <a:noFill/>
        </p:spPr>
        <p:txBody>
          <a:bodyPr wrap="none" rtlCol="0">
            <a:spAutoFit/>
          </a:bodyPr>
          <a:lstStyle/>
          <a:p>
            <a:r>
              <a:rPr lang="en-US" dirty="0" err="1" smtClean="0"/>
              <a:t>B</a:t>
            </a:r>
            <a:r>
              <a:rPr lang="en-US" baseline="-25000" dirty="0" err="1" smtClean="0"/>
              <a:t>z</a:t>
            </a:r>
            <a:r>
              <a:rPr lang="en-US" dirty="0" smtClean="0"/>
              <a:t>=B</a:t>
            </a:r>
            <a:r>
              <a:rPr lang="en-US" baseline="-25000" dirty="0" smtClean="0"/>
              <a:t>2</a:t>
            </a:r>
            <a:r>
              <a:rPr lang="en-US" dirty="0" smtClean="0"/>
              <a:t>H(y)</a:t>
            </a:r>
            <a:endParaRPr lang="en-US" dirty="0"/>
          </a:p>
        </p:txBody>
      </p:sp>
      <p:sp>
        <p:nvSpPr>
          <p:cNvPr id="12" name="TextBox 11"/>
          <p:cNvSpPr txBox="1"/>
          <p:nvPr/>
        </p:nvSpPr>
        <p:spPr>
          <a:xfrm>
            <a:off x="602409" y="2801770"/>
            <a:ext cx="548385" cy="367744"/>
          </a:xfrm>
          <a:prstGeom prst="rect">
            <a:avLst/>
          </a:prstGeom>
          <a:noFill/>
        </p:spPr>
        <p:txBody>
          <a:bodyPr wrap="square" rtlCol="0">
            <a:spAutoFit/>
          </a:bodyPr>
          <a:lstStyle/>
          <a:p>
            <a:r>
              <a:rPr lang="en-US" dirty="0" err="1" smtClean="0"/>
              <a:t>ρ(y</a:t>
            </a:r>
            <a:r>
              <a:rPr lang="en-US" dirty="0" smtClean="0"/>
              <a:t>)</a:t>
            </a:r>
            <a:endParaRPr lang="en-US" dirty="0"/>
          </a:p>
        </p:txBody>
      </p:sp>
      <p:cxnSp>
        <p:nvCxnSpPr>
          <p:cNvPr id="13" name="Straight Arrow Connector 12"/>
          <p:cNvCxnSpPr/>
          <p:nvPr/>
        </p:nvCxnSpPr>
        <p:spPr>
          <a:xfrm>
            <a:off x="1338335" y="2148974"/>
            <a:ext cx="23249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50794" y="2995542"/>
            <a:ext cx="3147474"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631393" y="5014267"/>
            <a:ext cx="266687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521200" y="3169514"/>
            <a:ext cx="5588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8374" name="Rectangle 6"/>
          <p:cNvSpPr>
            <a:spLocks noGrp="1" noChangeArrowheads="1"/>
          </p:cNvSpPr>
          <p:nvPr>
            <p:ph type="title"/>
          </p:nvPr>
        </p:nvSpPr>
        <p:spPr>
          <a:xfrm>
            <a:off x="685800" y="152400"/>
            <a:ext cx="7772400" cy="1143000"/>
          </a:xfrm>
        </p:spPr>
        <p:txBody>
          <a:bodyPr/>
          <a:lstStyle/>
          <a:p>
            <a:r>
              <a:rPr lang="en-US" sz="3600" b="1"/>
              <a:t>Quiescent prominence</a:t>
            </a:r>
          </a:p>
        </p:txBody>
      </p:sp>
      <p:graphicFrame>
        <p:nvGraphicFramePr>
          <p:cNvPr id="698378" name="Object 10"/>
          <p:cNvGraphicFramePr>
            <a:graphicFrameLocks noChangeAspect="1"/>
          </p:cNvGraphicFramePr>
          <p:nvPr>
            <p:ph sz="half" idx="1"/>
          </p:nvPr>
        </p:nvGraphicFramePr>
        <p:xfrm>
          <a:off x="457200" y="1409700"/>
          <a:ext cx="5562600" cy="4962525"/>
        </p:xfrm>
        <a:graphic>
          <a:graphicData uri="http://schemas.openxmlformats.org/presentationml/2006/ole">
            <p:oleObj spid="_x0000_s1308674" name="Equation" r:id="rId3" imgW="3175000" imgH="2832100" progId="Equation.3">
              <p:embed/>
            </p:oleObj>
          </a:graphicData>
        </a:graphic>
      </p:graphicFrame>
      <p:pic>
        <p:nvPicPr>
          <p:cNvPr id="698377" name="Picture 9" descr="SCANNED1"/>
          <p:cNvPicPr>
            <a:picLocks noGrp="1" noChangeAspect="1" noChangeArrowheads="1"/>
          </p:cNvPicPr>
          <p:nvPr>
            <p:ph sz="half" idx="2"/>
          </p:nvPr>
        </p:nvPicPr>
        <p:blipFill>
          <a:blip r:embed="rId4"/>
          <a:srcRect/>
          <a:stretch>
            <a:fillRect/>
          </a:stretch>
        </p:blipFill>
        <p:spPr>
          <a:xfrm>
            <a:off x="4482540" y="1659381"/>
            <a:ext cx="4495800" cy="3585401"/>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54886" y="-83522"/>
            <a:ext cx="8229600" cy="1143000"/>
          </a:xfrm>
        </p:spPr>
        <p:txBody>
          <a:bodyPr>
            <a:normAutofit/>
          </a:bodyPr>
          <a:lstStyle/>
          <a:p>
            <a:r>
              <a:rPr lang="en-US" sz="3600" b="1" dirty="0" smtClean="0"/>
              <a:t>Thermally-balanced KS-slab</a:t>
            </a:r>
            <a:endParaRPr lang="en-US" sz="3600" b="1" dirty="0"/>
          </a:p>
        </p:txBody>
      </p:sp>
      <p:pic>
        <p:nvPicPr>
          <p:cNvPr id="3" name="Picture 2" descr="Fig4a-eps-converted-to.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092748" y="1009367"/>
            <a:ext cx="5486400" cy="5486400"/>
          </a:xfrm>
          <a:prstGeom prst="rect">
            <a:avLst/>
          </a:prstGeom>
        </p:spPr>
      </p:pic>
      <p:sp>
        <p:nvSpPr>
          <p:cNvPr id="4" name="TextBox 3"/>
          <p:cNvSpPr txBox="1"/>
          <p:nvPr/>
        </p:nvSpPr>
        <p:spPr>
          <a:xfrm>
            <a:off x="341908" y="4465863"/>
            <a:ext cx="1008697" cy="369332"/>
          </a:xfrm>
          <a:prstGeom prst="rect">
            <a:avLst/>
          </a:prstGeom>
          <a:noFill/>
        </p:spPr>
        <p:txBody>
          <a:bodyPr wrap="none" rtlCol="0">
            <a:spAutoFit/>
          </a:bodyPr>
          <a:lstStyle/>
          <a:p>
            <a:r>
              <a:rPr lang="en-US" dirty="0" smtClean="0"/>
              <a:t>field-line</a:t>
            </a:r>
            <a:endParaRPr lang="en-US" dirty="0"/>
          </a:p>
        </p:txBody>
      </p:sp>
      <p:sp>
        <p:nvSpPr>
          <p:cNvPr id="8" name="TextBox 7"/>
          <p:cNvSpPr txBox="1"/>
          <p:nvPr/>
        </p:nvSpPr>
        <p:spPr>
          <a:xfrm>
            <a:off x="554886" y="2985642"/>
            <a:ext cx="548385" cy="367744"/>
          </a:xfrm>
          <a:prstGeom prst="rect">
            <a:avLst/>
          </a:prstGeom>
          <a:noFill/>
        </p:spPr>
        <p:txBody>
          <a:bodyPr wrap="square" rtlCol="0">
            <a:spAutoFit/>
          </a:bodyPr>
          <a:lstStyle/>
          <a:p>
            <a:r>
              <a:rPr lang="en-US" dirty="0" err="1" smtClean="0"/>
              <a:t>ρ(y</a:t>
            </a:r>
            <a:r>
              <a:rPr lang="en-US" dirty="0" smtClean="0"/>
              <a:t>)</a:t>
            </a:r>
            <a:endParaRPr lang="en-US" dirty="0"/>
          </a:p>
        </p:txBody>
      </p:sp>
      <p:sp>
        <p:nvSpPr>
          <p:cNvPr id="10" name="TextBox 9"/>
          <p:cNvSpPr txBox="1"/>
          <p:nvPr/>
        </p:nvSpPr>
        <p:spPr>
          <a:xfrm>
            <a:off x="341908" y="3711867"/>
            <a:ext cx="1077827" cy="369332"/>
          </a:xfrm>
          <a:prstGeom prst="rect">
            <a:avLst/>
          </a:prstGeom>
          <a:noFill/>
        </p:spPr>
        <p:txBody>
          <a:bodyPr wrap="none" rtlCol="0">
            <a:spAutoFit/>
          </a:bodyPr>
          <a:lstStyle/>
          <a:p>
            <a:r>
              <a:rPr lang="en-US" dirty="0" err="1" smtClean="0"/>
              <a:t>B</a:t>
            </a:r>
            <a:r>
              <a:rPr lang="en-US" baseline="-25000" dirty="0" err="1" smtClean="0"/>
              <a:t>z</a:t>
            </a:r>
            <a:r>
              <a:rPr lang="en-US" dirty="0" smtClean="0"/>
              <a:t>=B</a:t>
            </a:r>
            <a:r>
              <a:rPr lang="en-US" baseline="-25000" dirty="0" smtClean="0"/>
              <a:t>2</a:t>
            </a:r>
            <a:r>
              <a:rPr lang="en-US" dirty="0" smtClean="0"/>
              <a:t>H(y)</a:t>
            </a:r>
            <a:endParaRPr lang="en-US" dirty="0"/>
          </a:p>
        </p:txBody>
      </p:sp>
      <p:sp>
        <p:nvSpPr>
          <p:cNvPr id="11" name="TextBox 10"/>
          <p:cNvSpPr txBox="1"/>
          <p:nvPr/>
        </p:nvSpPr>
        <p:spPr>
          <a:xfrm>
            <a:off x="634966" y="2084442"/>
            <a:ext cx="541622" cy="369332"/>
          </a:xfrm>
          <a:prstGeom prst="rect">
            <a:avLst/>
          </a:prstGeom>
          <a:noFill/>
        </p:spPr>
        <p:txBody>
          <a:bodyPr wrap="none" rtlCol="0">
            <a:spAutoFit/>
          </a:bodyPr>
          <a:lstStyle/>
          <a:p>
            <a:r>
              <a:rPr lang="en-US" dirty="0" err="1" smtClean="0"/>
              <a:t>T(y</a:t>
            </a:r>
            <a:r>
              <a:rPr lang="en-US" dirty="0" smtClean="0"/>
              <a:t>)</a:t>
            </a:r>
            <a:endParaRPr lang="en-US" dirty="0"/>
          </a:p>
        </p:txBody>
      </p:sp>
      <p:cxnSp>
        <p:nvCxnSpPr>
          <p:cNvPr id="12" name="Straight Arrow Connector 11"/>
          <p:cNvCxnSpPr/>
          <p:nvPr/>
        </p:nvCxnSpPr>
        <p:spPr>
          <a:xfrm>
            <a:off x="1419735" y="2328054"/>
            <a:ext cx="2243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490735" y="3440974"/>
            <a:ext cx="2172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90735" y="3918399"/>
            <a:ext cx="2172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90735" y="4707882"/>
            <a:ext cx="26297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418"/>
            <a:ext cx="8229600" cy="1143000"/>
          </a:xfrm>
        </p:spPr>
        <p:txBody>
          <a:bodyPr>
            <a:normAutofit/>
          </a:bodyPr>
          <a:lstStyle/>
          <a:p>
            <a:r>
              <a:rPr lang="en-US" sz="3200" b="1" smtClean="0"/>
              <a:t>The </a:t>
            </a:r>
            <a:r>
              <a:rPr lang="en-US" sz="3200" b="1" smtClean="0">
                <a:solidFill>
                  <a:srgbClr val="FF0000"/>
                </a:solidFill>
              </a:rPr>
              <a:t>η=0 crisis </a:t>
            </a:r>
            <a:r>
              <a:rPr lang="en-US" sz="3200" b="1" smtClean="0"/>
              <a:t>for the magnetohydrostatic atmosphere</a:t>
            </a:r>
            <a:endParaRPr lang="en-US" sz="3200" b="1" dirty="0"/>
          </a:p>
        </p:txBody>
      </p:sp>
      <p:graphicFrame>
        <p:nvGraphicFramePr>
          <p:cNvPr id="159746" name="Object 2"/>
          <p:cNvGraphicFramePr>
            <a:graphicFrameLocks noChangeAspect="1"/>
          </p:cNvGraphicFramePr>
          <p:nvPr/>
        </p:nvGraphicFramePr>
        <p:xfrm>
          <a:off x="855663" y="1006523"/>
          <a:ext cx="7429500" cy="4081462"/>
        </p:xfrm>
        <a:graphic>
          <a:graphicData uri="http://schemas.openxmlformats.org/presentationml/2006/ole">
            <p:oleObj spid="_x0000_s1363970" name="Equation" r:id="rId3" imgW="2971800" imgH="1828800" progId="Equation.3">
              <p:embed/>
            </p:oleObj>
          </a:graphicData>
        </a:graphic>
      </p:graphicFrame>
      <p:graphicFrame>
        <p:nvGraphicFramePr>
          <p:cNvPr id="159747" name="Object 3"/>
          <p:cNvGraphicFramePr>
            <a:graphicFrameLocks noChangeAspect="1"/>
          </p:cNvGraphicFramePr>
          <p:nvPr/>
        </p:nvGraphicFramePr>
        <p:xfrm>
          <a:off x="5778500" y="1857047"/>
          <a:ext cx="2889250" cy="539750"/>
        </p:xfrm>
        <a:graphic>
          <a:graphicData uri="http://schemas.openxmlformats.org/presentationml/2006/ole">
            <p:oleObj spid="_x0000_s1363971" name="Equation" r:id="rId4" imgW="1155700" imgH="241300" progId="Equation.3">
              <p:embed/>
            </p:oleObj>
          </a:graphicData>
        </a:graphic>
      </p:graphicFrame>
      <p:sp>
        <p:nvSpPr>
          <p:cNvPr id="7" name="TextBox 6"/>
          <p:cNvSpPr txBox="1"/>
          <p:nvPr/>
        </p:nvSpPr>
        <p:spPr>
          <a:xfrm flipH="1">
            <a:off x="5778500" y="1032742"/>
            <a:ext cx="2908300" cy="369332"/>
          </a:xfrm>
          <a:prstGeom prst="rect">
            <a:avLst/>
          </a:prstGeom>
          <a:noFill/>
        </p:spPr>
        <p:txBody>
          <a:bodyPr wrap="square" rtlCol="0">
            <a:spAutoFit/>
          </a:bodyPr>
          <a:lstStyle/>
          <a:p>
            <a:r>
              <a:rPr lang="en-US" dirty="0" smtClean="0">
                <a:solidFill>
                  <a:srgbClr val="FF0000"/>
                </a:solidFill>
              </a:rPr>
              <a:t>“hydrostatic stratification”</a:t>
            </a:r>
            <a:endParaRPr lang="en-US" dirty="0">
              <a:solidFill>
                <a:srgbClr val="FF0000"/>
              </a:solidFill>
            </a:endParaRPr>
          </a:p>
        </p:txBody>
      </p:sp>
      <p:sp>
        <p:nvSpPr>
          <p:cNvPr id="6" name="TextBox 5"/>
          <p:cNvSpPr txBox="1"/>
          <p:nvPr/>
        </p:nvSpPr>
        <p:spPr>
          <a:xfrm>
            <a:off x="2850530" y="4465287"/>
            <a:ext cx="6041475" cy="369332"/>
          </a:xfrm>
          <a:prstGeom prst="rect">
            <a:avLst/>
          </a:prstGeom>
          <a:noFill/>
        </p:spPr>
        <p:txBody>
          <a:bodyPr wrap="none" rtlCol="0">
            <a:spAutoFit/>
          </a:bodyPr>
          <a:lstStyle/>
          <a:p>
            <a:r>
              <a:rPr lang="en-US" dirty="0" smtClean="0">
                <a:solidFill>
                  <a:srgbClr val="FF0000"/>
                </a:solidFill>
              </a:rPr>
              <a:t>“thermally highly-conducting plasma plus magnetic insulation”</a:t>
            </a:r>
            <a:endParaRPr lang="en-US" dirty="0">
              <a:solidFill>
                <a:srgbClr val="FF0000"/>
              </a:solidFill>
            </a:endParaRPr>
          </a:p>
        </p:txBody>
      </p:sp>
      <p:cxnSp>
        <p:nvCxnSpPr>
          <p:cNvPr id="13" name="Straight Arrow Connector 12"/>
          <p:cNvCxnSpPr/>
          <p:nvPr/>
        </p:nvCxnSpPr>
        <p:spPr>
          <a:xfrm rot="5400000">
            <a:off x="7050487" y="1700764"/>
            <a:ext cx="473778"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6003488" y="4258272"/>
            <a:ext cx="300513"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7299" y="5632922"/>
            <a:ext cx="4499699" cy="461665"/>
          </a:xfrm>
          <a:prstGeom prst="rect">
            <a:avLst/>
          </a:prstGeom>
          <a:noFill/>
        </p:spPr>
        <p:txBody>
          <a:bodyPr wrap="none" rtlCol="0">
            <a:spAutoFit/>
          </a:bodyPr>
          <a:lstStyle/>
          <a:p>
            <a:r>
              <a:rPr lang="en-US" sz="2400" b="1" dirty="0" smtClean="0"/>
              <a:t>The </a:t>
            </a:r>
            <a:r>
              <a:rPr lang="en-US" sz="2400" b="1" dirty="0" err="1" smtClean="0"/>
              <a:t>Kippenhahn-Schlüter</a:t>
            </a:r>
            <a:r>
              <a:rPr lang="en-US" sz="2400" b="1" dirty="0" smtClean="0"/>
              <a:t> 1D slab:</a:t>
            </a:r>
            <a:endParaRPr lang="en-US" sz="2400" dirty="0"/>
          </a:p>
        </p:txBody>
      </p:sp>
      <p:graphicFrame>
        <p:nvGraphicFramePr>
          <p:cNvPr id="1314822" name="Object 6"/>
          <p:cNvGraphicFramePr>
            <a:graphicFrameLocks noChangeAspect="1"/>
          </p:cNvGraphicFramePr>
          <p:nvPr/>
        </p:nvGraphicFramePr>
        <p:xfrm>
          <a:off x="5011783" y="5624800"/>
          <a:ext cx="3322223" cy="612883"/>
        </p:xfrm>
        <a:graphic>
          <a:graphicData uri="http://schemas.openxmlformats.org/presentationml/2006/ole">
            <p:oleObj spid="_x0000_s1363972" name="Equation" r:id="rId5" imgW="1308100" imgH="241300" progId="Equation.3">
              <p:embed/>
            </p:oleObj>
          </a:graphicData>
        </a:graphic>
      </p:graphicFrame>
      <p:sp>
        <p:nvSpPr>
          <p:cNvPr id="11" name="TextBox 10"/>
          <p:cNvSpPr txBox="1"/>
          <p:nvPr/>
        </p:nvSpPr>
        <p:spPr>
          <a:xfrm>
            <a:off x="3142295" y="2212131"/>
            <a:ext cx="2234656" cy="369332"/>
          </a:xfrm>
          <a:prstGeom prst="rect">
            <a:avLst/>
          </a:prstGeom>
          <a:noFill/>
        </p:spPr>
        <p:txBody>
          <a:bodyPr wrap="none" rtlCol="0">
            <a:spAutoFit/>
          </a:bodyPr>
          <a:lstStyle/>
          <a:p>
            <a:r>
              <a:rPr lang="en-US" dirty="0" smtClean="0">
                <a:solidFill>
                  <a:srgbClr val="008000"/>
                </a:solidFill>
              </a:rPr>
              <a:t>properties of the fluid</a:t>
            </a:r>
            <a:endParaRPr lang="en-US" dirty="0">
              <a:solidFill>
                <a:srgbClr val="008000"/>
              </a:solidFill>
            </a:endParaRPr>
          </a:p>
        </p:txBody>
      </p:sp>
      <p:sp>
        <p:nvSpPr>
          <p:cNvPr id="12" name="TextBox 11"/>
          <p:cNvSpPr txBox="1"/>
          <p:nvPr/>
        </p:nvSpPr>
        <p:spPr>
          <a:xfrm>
            <a:off x="4132444" y="5087985"/>
            <a:ext cx="3292112" cy="369332"/>
          </a:xfrm>
          <a:prstGeom prst="rect">
            <a:avLst/>
          </a:prstGeom>
          <a:noFill/>
        </p:spPr>
        <p:txBody>
          <a:bodyPr wrap="none" rtlCol="0">
            <a:spAutoFit/>
          </a:bodyPr>
          <a:lstStyle/>
          <a:p>
            <a:r>
              <a:rPr lang="en-US" dirty="0" smtClean="0">
                <a:solidFill>
                  <a:srgbClr val="008000"/>
                </a:solidFill>
              </a:rPr>
              <a:t>B</a:t>
            </a:r>
            <a:r>
              <a:rPr lang="en-US" baseline="-25000" dirty="0" smtClean="0">
                <a:solidFill>
                  <a:srgbClr val="008000"/>
                </a:solidFill>
              </a:rPr>
              <a:t>1</a:t>
            </a:r>
            <a:r>
              <a:rPr lang="en-US" dirty="0" smtClean="0">
                <a:solidFill>
                  <a:srgbClr val="008000"/>
                </a:solidFill>
              </a:rPr>
              <a:t> &amp; B</a:t>
            </a:r>
            <a:r>
              <a:rPr lang="en-US" baseline="-25000" dirty="0" smtClean="0">
                <a:solidFill>
                  <a:srgbClr val="008000"/>
                </a:solidFill>
              </a:rPr>
              <a:t>2</a:t>
            </a:r>
            <a:r>
              <a:rPr lang="en-US" dirty="0" smtClean="0">
                <a:solidFill>
                  <a:srgbClr val="008000"/>
                </a:solidFill>
              </a:rPr>
              <a:t> prescribe the part of field</a:t>
            </a:r>
            <a:endParaRPr lang="en-US" dirty="0">
              <a:solidFill>
                <a:srgbClr val="008000"/>
              </a:solidFill>
            </a:endParaRPr>
          </a:p>
        </p:txBody>
      </p:sp>
      <p:cxnSp>
        <p:nvCxnSpPr>
          <p:cNvPr id="20" name="Straight Arrow Connector 19"/>
          <p:cNvCxnSpPr/>
          <p:nvPr/>
        </p:nvCxnSpPr>
        <p:spPr>
          <a:xfrm rot="5400000">
            <a:off x="6368540" y="5586614"/>
            <a:ext cx="257008" cy="158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5846162" y="5610510"/>
            <a:ext cx="257008" cy="158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flipV="1">
            <a:off x="2116573" y="2581462"/>
            <a:ext cx="1027311" cy="723401"/>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6200000" flipH="1">
            <a:off x="4807454" y="2736953"/>
            <a:ext cx="723396" cy="4124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a:off x="3568736" y="2741155"/>
            <a:ext cx="723398" cy="40401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790935" y="6175987"/>
            <a:ext cx="6105770" cy="584776"/>
          </a:xfrm>
          <a:prstGeom prst="rect">
            <a:avLst/>
          </a:prstGeom>
          <a:noFill/>
        </p:spPr>
        <p:txBody>
          <a:bodyPr wrap="square" rtlCol="0">
            <a:spAutoFit/>
          </a:bodyPr>
          <a:lstStyle/>
          <a:p>
            <a:r>
              <a:rPr lang="en-US" sz="3200" b="1" dirty="0" smtClean="0">
                <a:solidFill>
                  <a:srgbClr val="008000"/>
                </a:solidFill>
              </a:rPr>
              <a:t>(</a:t>
            </a:r>
            <a:r>
              <a:rPr lang="en-US" sz="3200" b="1" i="1" dirty="0" smtClean="0">
                <a:solidFill>
                  <a:srgbClr val="008000"/>
                </a:solidFill>
              </a:rPr>
              <a:t>H, R, </a:t>
            </a:r>
            <a:r>
              <a:rPr lang="en-US" sz="3200" b="1" dirty="0" smtClean="0">
                <a:solidFill>
                  <a:srgbClr val="008000"/>
                </a:solidFill>
              </a:rPr>
              <a:t>B</a:t>
            </a:r>
            <a:r>
              <a:rPr lang="en-US" sz="3200" b="1" baseline="-25000" dirty="0" smtClean="0">
                <a:solidFill>
                  <a:srgbClr val="008000"/>
                </a:solidFill>
              </a:rPr>
              <a:t>1</a:t>
            </a:r>
            <a:r>
              <a:rPr lang="en-US" sz="3200" b="1" dirty="0" smtClean="0">
                <a:solidFill>
                  <a:srgbClr val="008000"/>
                </a:solidFill>
              </a:rPr>
              <a:t>, B</a:t>
            </a:r>
            <a:r>
              <a:rPr lang="en-US" sz="3200" b="1" baseline="-25000" dirty="0" smtClean="0">
                <a:solidFill>
                  <a:srgbClr val="008000"/>
                </a:solidFill>
              </a:rPr>
              <a:t>2</a:t>
            </a:r>
            <a:r>
              <a:rPr lang="en-US" sz="3200" b="1" dirty="0" smtClean="0">
                <a:solidFill>
                  <a:srgbClr val="008000"/>
                </a:solidFill>
              </a:rPr>
              <a:t> ) fix the total mass!</a:t>
            </a:r>
            <a:r>
              <a:rPr lang="en-US" sz="3200" b="1" i="1" dirty="0" smtClean="0">
                <a:solidFill>
                  <a:srgbClr val="008000"/>
                </a:solidFill>
              </a:rPr>
              <a:t> </a:t>
            </a:r>
            <a:endParaRPr lang="en-US" sz="3200" b="1" dirty="0">
              <a:solidFill>
                <a:srgbClr val="008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160029"/>
          </a:xfrm>
        </p:spPr>
        <p:txBody>
          <a:bodyPr>
            <a:normAutofit/>
          </a:bodyPr>
          <a:lstStyle/>
          <a:p>
            <a:pPr algn="just"/>
            <a:r>
              <a:rPr lang="en-US" b="1" dirty="0" smtClean="0"/>
              <a:t>What is the crisis? </a:t>
            </a:r>
            <a:r>
              <a:rPr lang="en-US" dirty="0" smtClean="0"/>
              <a:t>–</a:t>
            </a:r>
            <a:br>
              <a:rPr lang="en-US" dirty="0" smtClean="0"/>
            </a:br>
            <a:r>
              <a:rPr lang="en-US" dirty="0" smtClean="0"/>
              <a:t/>
            </a:r>
            <a:br>
              <a:rPr lang="en-US" dirty="0" smtClean="0"/>
            </a:br>
            <a:r>
              <a:rPr lang="en-US" sz="3200" dirty="0" smtClean="0"/>
              <a:t>The total mass per unit flux in the magnetic field should be a free parameter we can arbitrarily prescribe, so it cannot be fixed by fluid and magnetic field properties.   We must conclude that not all the equilibrium states are accounted for by the everywhere continuous solutions.  We need to admit discontinuous solutions.</a:t>
            </a:r>
            <a:endParaRPr lang="en-US" sz="32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620"/>
            <a:ext cx="8229600" cy="1143000"/>
          </a:xfrm>
        </p:spPr>
        <p:txBody>
          <a:bodyPr>
            <a:normAutofit/>
          </a:bodyPr>
          <a:lstStyle/>
          <a:p>
            <a:r>
              <a:rPr lang="en-US" sz="2800" b="1" dirty="0" smtClean="0"/>
              <a:t>The mathematics of nonlinear ordinary and partial differential equations</a:t>
            </a:r>
            <a:endParaRPr lang="en-US" sz="2800" b="1" dirty="0"/>
          </a:p>
        </p:txBody>
      </p:sp>
      <p:sp>
        <p:nvSpPr>
          <p:cNvPr id="3" name="Content Placeholder 2"/>
          <p:cNvSpPr>
            <a:spLocks noGrp="1"/>
          </p:cNvSpPr>
          <p:nvPr>
            <p:ph idx="1"/>
          </p:nvPr>
        </p:nvSpPr>
        <p:spPr>
          <a:xfrm>
            <a:off x="457199" y="838214"/>
            <a:ext cx="8686801" cy="5681125"/>
          </a:xfrm>
        </p:spPr>
        <p:txBody>
          <a:bodyPr>
            <a:noAutofit/>
          </a:bodyPr>
          <a:lstStyle/>
          <a:p>
            <a:r>
              <a:rPr lang="en-US" sz="2300" dirty="0" smtClean="0"/>
              <a:t>Physical laws are often expressed in terms of </a:t>
            </a:r>
            <a:r>
              <a:rPr lang="en-US" sz="2300" dirty="0" err="1" smtClean="0"/>
              <a:t>pdes</a:t>
            </a:r>
            <a:r>
              <a:rPr lang="en-US" sz="2300" dirty="0" smtClean="0"/>
              <a:t> under the natural assumption of continuous functions of space-time.</a:t>
            </a:r>
          </a:p>
          <a:p>
            <a:r>
              <a:rPr lang="en-US" sz="2300" dirty="0" smtClean="0"/>
              <a:t>These laws are often also stated in the conservative forms, in which case integral equations are the natural expressions of these laws.</a:t>
            </a:r>
          </a:p>
          <a:p>
            <a:r>
              <a:rPr lang="en-US" sz="2300" dirty="0" smtClean="0"/>
              <a:t>There are two kinds of singularities, </a:t>
            </a:r>
            <a:r>
              <a:rPr lang="en-US" sz="2300" dirty="0" err="1" smtClean="0"/>
              <a:t>ie</a:t>
            </a:r>
            <a:r>
              <a:rPr lang="en-US" sz="2300" dirty="0" smtClean="0"/>
              <a:t>, discontinuities of functions, that can arise in a </a:t>
            </a:r>
            <a:r>
              <a:rPr lang="en-US" sz="2300" dirty="0" err="1" smtClean="0"/>
              <a:t>pde</a:t>
            </a:r>
            <a:r>
              <a:rPr lang="en-US" sz="2300" dirty="0" smtClean="0"/>
              <a:t> description.  One kind arises as a first approximation that neglect variations on some chosen small scales.  If we actually look into structures of these and smaller scales, we can recover what we have neglected to resolve.  Over such a structure, the integral description takes care of the physical laws.</a:t>
            </a:r>
          </a:p>
          <a:p>
            <a:r>
              <a:rPr lang="en-US" sz="2300" dirty="0" smtClean="0"/>
              <a:t>More drastic are those singularities that come from not a neglect of spatial resolution but are intrinsic to the </a:t>
            </a:r>
            <a:r>
              <a:rPr lang="en-US" sz="2300" dirty="0" err="1" smtClean="0"/>
              <a:t>pdes</a:t>
            </a:r>
            <a:r>
              <a:rPr lang="en-US" sz="2300" dirty="0" smtClean="0"/>
              <a:t>.  These are structures within which the physical laws embodied by the </a:t>
            </a:r>
            <a:r>
              <a:rPr lang="en-US" sz="2300" dirty="0" err="1" smtClean="0"/>
              <a:t>pde</a:t>
            </a:r>
            <a:r>
              <a:rPr lang="en-US" sz="2300" dirty="0" smtClean="0"/>
              <a:t> have nothing to say and yet they imply that such structures must be allowed, with the internal structures accounted for by additional physics.  This kind of singularity is exemplified by the hydrodynamic shock. </a:t>
            </a:r>
            <a:endParaRPr lang="en-US" sz="23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smtClean="0"/>
              <a:t>Global </a:t>
            </a:r>
            <a:r>
              <a:rPr lang="en-US" sz="3600" b="1" dirty="0" err="1" smtClean="0"/>
              <a:t>vs</a:t>
            </a:r>
            <a:r>
              <a:rPr lang="en-US" sz="3600" b="1" dirty="0" smtClean="0"/>
              <a:t> local conditions</a:t>
            </a:r>
            <a:endParaRPr lang="en-US" sz="3600" b="1" dirty="0"/>
          </a:p>
        </p:txBody>
      </p:sp>
      <p:sp>
        <p:nvSpPr>
          <p:cNvPr id="4" name="Content Placeholder 3"/>
          <p:cNvSpPr>
            <a:spLocks noGrp="1"/>
          </p:cNvSpPr>
          <p:nvPr>
            <p:ph idx="1"/>
          </p:nvPr>
        </p:nvSpPr>
        <p:spPr/>
        <p:txBody>
          <a:bodyPr>
            <a:normAutofit fontScale="92500"/>
          </a:bodyPr>
          <a:lstStyle/>
          <a:p>
            <a:r>
              <a:rPr lang="en-US" dirty="0" smtClean="0"/>
              <a:t>Heating must balance </a:t>
            </a:r>
            <a:r>
              <a:rPr lang="en-US" dirty="0" err="1" smtClean="0"/>
              <a:t>radiative</a:t>
            </a:r>
            <a:r>
              <a:rPr lang="en-US" dirty="0" smtClean="0"/>
              <a:t> loss globally – thermal conduction merely mediates.</a:t>
            </a:r>
          </a:p>
          <a:p>
            <a:r>
              <a:rPr lang="en-US" dirty="0" smtClean="0"/>
              <a:t>Total columnar mass is crucial – hydrostatic stratification to ensure “proper” transport of excess heat to be dumped as radiation.</a:t>
            </a:r>
          </a:p>
          <a:p>
            <a:r>
              <a:rPr lang="en-US" dirty="0" smtClean="0"/>
              <a:t>That global balance is too delicate to accomplish – either too much heat or too little.</a:t>
            </a:r>
          </a:p>
          <a:p>
            <a:r>
              <a:rPr lang="en-US" dirty="0" smtClean="0"/>
              <a:t>The two heat-shielding effects – magnetic and columnar-mass shielding.</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54886" y="-83522"/>
            <a:ext cx="8229600" cy="1143000"/>
          </a:xfrm>
        </p:spPr>
        <p:txBody>
          <a:bodyPr>
            <a:normAutofit/>
          </a:bodyPr>
          <a:lstStyle/>
          <a:p>
            <a:r>
              <a:rPr lang="en-US" sz="2800" b="1" dirty="0" smtClean="0"/>
              <a:t>Thermally-balanced KS-slab with a collapsed core</a:t>
            </a:r>
            <a:endParaRPr lang="en-US" sz="2800" b="1" dirty="0"/>
          </a:p>
        </p:txBody>
      </p:sp>
      <p:sp>
        <p:nvSpPr>
          <p:cNvPr id="4" name="TextBox 3"/>
          <p:cNvSpPr txBox="1"/>
          <p:nvPr/>
        </p:nvSpPr>
        <p:spPr>
          <a:xfrm>
            <a:off x="341908" y="4465863"/>
            <a:ext cx="1008697" cy="369332"/>
          </a:xfrm>
          <a:prstGeom prst="rect">
            <a:avLst/>
          </a:prstGeom>
          <a:noFill/>
        </p:spPr>
        <p:txBody>
          <a:bodyPr wrap="none" rtlCol="0">
            <a:spAutoFit/>
          </a:bodyPr>
          <a:lstStyle/>
          <a:p>
            <a:r>
              <a:rPr lang="en-US" dirty="0" smtClean="0"/>
              <a:t>field-line</a:t>
            </a:r>
            <a:endParaRPr lang="en-US" dirty="0"/>
          </a:p>
        </p:txBody>
      </p:sp>
      <p:sp>
        <p:nvSpPr>
          <p:cNvPr id="8" name="TextBox 7"/>
          <p:cNvSpPr txBox="1"/>
          <p:nvPr/>
        </p:nvSpPr>
        <p:spPr>
          <a:xfrm>
            <a:off x="554886" y="2887962"/>
            <a:ext cx="548385" cy="367744"/>
          </a:xfrm>
          <a:prstGeom prst="rect">
            <a:avLst/>
          </a:prstGeom>
          <a:noFill/>
        </p:spPr>
        <p:txBody>
          <a:bodyPr wrap="square" rtlCol="0">
            <a:spAutoFit/>
          </a:bodyPr>
          <a:lstStyle/>
          <a:p>
            <a:r>
              <a:rPr lang="en-US" dirty="0" err="1" smtClean="0"/>
              <a:t>ρ(y</a:t>
            </a:r>
            <a:r>
              <a:rPr lang="en-US" dirty="0" smtClean="0"/>
              <a:t>)</a:t>
            </a:r>
            <a:endParaRPr lang="en-US" dirty="0"/>
          </a:p>
        </p:txBody>
      </p:sp>
      <p:sp>
        <p:nvSpPr>
          <p:cNvPr id="10" name="TextBox 9"/>
          <p:cNvSpPr txBox="1"/>
          <p:nvPr/>
        </p:nvSpPr>
        <p:spPr>
          <a:xfrm>
            <a:off x="341908" y="5193347"/>
            <a:ext cx="1077827" cy="369332"/>
          </a:xfrm>
          <a:prstGeom prst="rect">
            <a:avLst/>
          </a:prstGeom>
          <a:noFill/>
        </p:spPr>
        <p:txBody>
          <a:bodyPr wrap="none" rtlCol="0">
            <a:spAutoFit/>
          </a:bodyPr>
          <a:lstStyle/>
          <a:p>
            <a:r>
              <a:rPr lang="en-US" dirty="0" err="1" smtClean="0"/>
              <a:t>B</a:t>
            </a:r>
            <a:r>
              <a:rPr lang="en-US" baseline="-25000" dirty="0" err="1" smtClean="0"/>
              <a:t>z</a:t>
            </a:r>
            <a:r>
              <a:rPr lang="en-US" dirty="0" smtClean="0"/>
              <a:t>=B</a:t>
            </a:r>
            <a:r>
              <a:rPr lang="en-US" baseline="-25000" dirty="0" smtClean="0"/>
              <a:t>2</a:t>
            </a:r>
            <a:r>
              <a:rPr lang="en-US" dirty="0" smtClean="0"/>
              <a:t>H(y)</a:t>
            </a:r>
            <a:endParaRPr lang="en-US" dirty="0"/>
          </a:p>
        </p:txBody>
      </p:sp>
      <p:sp>
        <p:nvSpPr>
          <p:cNvPr id="11" name="TextBox 10"/>
          <p:cNvSpPr txBox="1"/>
          <p:nvPr/>
        </p:nvSpPr>
        <p:spPr>
          <a:xfrm>
            <a:off x="634966" y="1921642"/>
            <a:ext cx="541622" cy="369332"/>
          </a:xfrm>
          <a:prstGeom prst="rect">
            <a:avLst/>
          </a:prstGeom>
          <a:noFill/>
        </p:spPr>
        <p:txBody>
          <a:bodyPr wrap="none" rtlCol="0">
            <a:spAutoFit/>
          </a:bodyPr>
          <a:lstStyle/>
          <a:p>
            <a:r>
              <a:rPr lang="en-US" dirty="0" err="1" smtClean="0"/>
              <a:t>T(y</a:t>
            </a:r>
            <a:r>
              <a:rPr lang="en-US" dirty="0" smtClean="0"/>
              <a:t>)</a:t>
            </a:r>
            <a:endParaRPr lang="en-US" dirty="0"/>
          </a:p>
        </p:txBody>
      </p:sp>
      <p:cxnSp>
        <p:nvCxnSpPr>
          <p:cNvPr id="12" name="Straight Arrow Connector 11"/>
          <p:cNvCxnSpPr/>
          <p:nvPr/>
        </p:nvCxnSpPr>
        <p:spPr>
          <a:xfrm>
            <a:off x="1419735" y="2083854"/>
            <a:ext cx="2243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490735" y="3082814"/>
            <a:ext cx="2172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90735" y="5453827"/>
            <a:ext cx="21725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90735" y="4707882"/>
            <a:ext cx="26297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6" name="Picture 15" descr="Fig6a-eps-converted-to.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751231" y="1073802"/>
            <a:ext cx="5486400" cy="5486400"/>
          </a:xfrm>
          <a:prstGeom prst="rect">
            <a:avLst/>
          </a:prstGeom>
        </p:spPr>
      </p:pic>
      <p:sp>
        <p:nvSpPr>
          <p:cNvPr id="18" name="TextBox 17"/>
          <p:cNvSpPr txBox="1"/>
          <p:nvPr/>
        </p:nvSpPr>
        <p:spPr>
          <a:xfrm>
            <a:off x="1449038" y="3890948"/>
            <a:ext cx="184666" cy="369332"/>
          </a:xfrm>
          <a:prstGeom prst="rect">
            <a:avLst/>
          </a:prstGeom>
          <a:noFill/>
        </p:spPr>
        <p:txBody>
          <a:bodyPr wrap="none" rtlCol="0">
            <a:spAutoFit/>
          </a:bodyPr>
          <a:lstStyle/>
          <a:p>
            <a:endParaRPr lang="en-US" dirty="0"/>
          </a:p>
        </p:txBody>
      </p:sp>
      <p:sp>
        <p:nvSpPr>
          <p:cNvPr id="19" name="TextBox 18"/>
          <p:cNvSpPr txBox="1"/>
          <p:nvPr/>
        </p:nvSpPr>
        <p:spPr>
          <a:xfrm>
            <a:off x="6271576" y="874812"/>
            <a:ext cx="1796886" cy="369332"/>
          </a:xfrm>
          <a:prstGeom prst="rect">
            <a:avLst/>
          </a:prstGeom>
          <a:noFill/>
        </p:spPr>
        <p:txBody>
          <a:bodyPr wrap="none" rtlCol="0">
            <a:spAutoFit/>
          </a:bodyPr>
          <a:lstStyle/>
          <a:p>
            <a:r>
              <a:rPr lang="en-US" dirty="0" err="1" smtClean="0"/>
              <a:t>δ(y</a:t>
            </a:r>
            <a:r>
              <a:rPr lang="en-US" dirty="0" smtClean="0"/>
              <a:t>)-function in </a:t>
            </a:r>
            <a:r>
              <a:rPr lang="en-US" dirty="0" err="1" smtClean="0"/>
              <a:t>ρ</a:t>
            </a:r>
            <a:endParaRPr lang="en-US" dirty="0"/>
          </a:p>
        </p:txBody>
      </p:sp>
      <p:sp>
        <p:nvSpPr>
          <p:cNvPr id="20" name="TextBox 19"/>
          <p:cNvSpPr txBox="1"/>
          <p:nvPr/>
        </p:nvSpPr>
        <p:spPr>
          <a:xfrm>
            <a:off x="3529739" y="5665728"/>
            <a:ext cx="5631657" cy="923330"/>
          </a:xfrm>
          <a:prstGeom prst="rect">
            <a:avLst/>
          </a:prstGeom>
          <a:noFill/>
        </p:spPr>
        <p:txBody>
          <a:bodyPr wrap="none" rtlCol="0">
            <a:spAutoFit/>
          </a:bodyPr>
          <a:lstStyle/>
          <a:p>
            <a:r>
              <a:rPr lang="en-US" dirty="0" err="1" smtClean="0">
                <a:solidFill>
                  <a:srgbClr val="FF0000"/>
                </a:solidFill>
              </a:rPr>
              <a:t>δ(y</a:t>
            </a:r>
            <a:r>
              <a:rPr lang="en-US" dirty="0" smtClean="0">
                <a:solidFill>
                  <a:srgbClr val="FF0000"/>
                </a:solidFill>
              </a:rPr>
              <a:t>)-function in current-density; perfectly admissible if </a:t>
            </a:r>
            <a:r>
              <a:rPr lang="en-US" dirty="0" err="1" smtClean="0">
                <a:solidFill>
                  <a:srgbClr val="FF0000"/>
                </a:solidFill>
              </a:rPr>
              <a:t>η</a:t>
            </a:r>
            <a:r>
              <a:rPr lang="en-US" dirty="0" smtClean="0">
                <a:solidFill>
                  <a:srgbClr val="FF0000"/>
                </a:solidFill>
              </a:rPr>
              <a:t>=0 </a:t>
            </a:r>
          </a:p>
          <a:p>
            <a:r>
              <a:rPr lang="en-US" dirty="0" smtClean="0">
                <a:solidFill>
                  <a:srgbClr val="FF0000"/>
                </a:solidFill>
              </a:rPr>
              <a:t>but must dissipate resistively if </a:t>
            </a:r>
            <a:r>
              <a:rPr lang="en-US" dirty="0" err="1" smtClean="0">
                <a:solidFill>
                  <a:srgbClr val="FF0000"/>
                </a:solidFill>
              </a:rPr>
              <a:t>η</a:t>
            </a:r>
            <a:r>
              <a:rPr lang="en-US" dirty="0" smtClean="0">
                <a:solidFill>
                  <a:srgbClr val="FF0000"/>
                </a:solidFill>
              </a:rPr>
              <a:t> is small but non-zero</a:t>
            </a:r>
          </a:p>
          <a:p>
            <a:endParaRPr lang="en-US" dirty="0"/>
          </a:p>
        </p:txBody>
      </p:sp>
      <p:cxnSp>
        <p:nvCxnSpPr>
          <p:cNvPr id="21" name="Straight Arrow Connector 20"/>
          <p:cNvCxnSpPr/>
          <p:nvPr/>
        </p:nvCxnSpPr>
        <p:spPr>
          <a:xfrm rot="10800000">
            <a:off x="4965805" y="5193349"/>
            <a:ext cx="1188914" cy="260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9" idx="1"/>
          </p:cNvCxnSpPr>
          <p:nvPr/>
        </p:nvCxnSpPr>
        <p:spPr>
          <a:xfrm rot="10800000" flipV="1">
            <a:off x="4965804" y="1059478"/>
            <a:ext cx="1305772" cy="1846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237631" y="5193349"/>
            <a:ext cx="1181419" cy="461665"/>
          </a:xfrm>
          <a:prstGeom prst="rect">
            <a:avLst/>
          </a:prstGeom>
          <a:noFill/>
        </p:spPr>
        <p:txBody>
          <a:bodyPr wrap="square" rtlCol="0">
            <a:spAutoFit/>
          </a:bodyPr>
          <a:lstStyle/>
          <a:p>
            <a:r>
              <a:rPr lang="en-US" sz="2400" dirty="0" err="1" smtClean="0"/>
              <a:t>τ</a:t>
            </a:r>
            <a:r>
              <a:rPr lang="en-US" sz="2400" dirty="0" smtClean="0"/>
              <a:t>=L</a:t>
            </a:r>
            <a:r>
              <a:rPr lang="en-US" sz="2400" baseline="30000" dirty="0" smtClean="0"/>
              <a:t>2</a:t>
            </a:r>
            <a:r>
              <a:rPr lang="en-US" sz="2400" dirty="0" smtClean="0"/>
              <a:t>/η</a:t>
            </a:r>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Consequences of breakdown of </a:t>
            </a:r>
            <a:r>
              <a:rPr lang="en-US" b="1" dirty="0" err="1" smtClean="0"/>
              <a:t>η</a:t>
            </a:r>
            <a:r>
              <a:rPr lang="en-US" b="1" dirty="0" smtClean="0"/>
              <a:t>=0</a:t>
            </a:r>
            <a:endParaRPr lang="en-US" b="1" dirty="0"/>
          </a:p>
        </p:txBody>
      </p:sp>
      <p:sp>
        <p:nvSpPr>
          <p:cNvPr id="4" name="Content Placeholder 3"/>
          <p:cNvSpPr>
            <a:spLocks noGrp="1"/>
          </p:cNvSpPr>
          <p:nvPr>
            <p:ph idx="1"/>
          </p:nvPr>
        </p:nvSpPr>
        <p:spPr/>
        <p:txBody>
          <a:bodyPr>
            <a:normAutofit fontScale="92500" lnSpcReduction="20000"/>
          </a:bodyPr>
          <a:lstStyle/>
          <a:p>
            <a:r>
              <a:rPr lang="en-US" dirty="0" smtClean="0"/>
              <a:t>Under the </a:t>
            </a:r>
            <a:r>
              <a:rPr lang="en-US" dirty="0" err="1" smtClean="0"/>
              <a:t>η</a:t>
            </a:r>
            <a:r>
              <a:rPr lang="en-US" dirty="0" smtClean="0"/>
              <a:t>=0 approximation, thermal collapse sets in to produce cross-field flow with resistive heating.</a:t>
            </a:r>
          </a:p>
          <a:p>
            <a:r>
              <a:rPr lang="en-US" dirty="0" smtClean="0"/>
              <a:t>Resistive heating raises the temperature to restore the </a:t>
            </a:r>
            <a:r>
              <a:rPr lang="en-US" dirty="0" err="1" smtClean="0"/>
              <a:t>η</a:t>
            </a:r>
            <a:r>
              <a:rPr lang="en-US" dirty="0" smtClean="0"/>
              <a:t>=0 approximation, and the process repeats intermittently.</a:t>
            </a:r>
          </a:p>
          <a:p>
            <a:r>
              <a:rPr lang="en-US" dirty="0" smtClean="0"/>
              <a:t>Dynamical effects:  lightened flux tubes rise vertically and overloaded flux tubes sink vertically, stretching the laden cool plasma into vertical threads.</a:t>
            </a:r>
          </a:p>
          <a:p>
            <a:r>
              <a:rPr lang="en-US" dirty="0" smtClean="0"/>
              <a:t>Release of gravitational potential energy.</a:t>
            </a:r>
          </a:p>
          <a:p>
            <a:endParaRPr lang="en-US" dirty="0" smtClean="0"/>
          </a:p>
          <a:p>
            <a:pPr>
              <a:buNone/>
            </a:pPr>
            <a:endParaRPr lang="en-US" dirty="0" smtClean="0"/>
          </a:p>
          <a:p>
            <a:pPr>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38"/>
            <a:ext cx="8229600" cy="1143000"/>
          </a:xfrm>
        </p:spPr>
        <p:txBody>
          <a:bodyPr>
            <a:noAutofit/>
          </a:bodyPr>
          <a:lstStyle/>
          <a:p>
            <a:r>
              <a:rPr lang="en-US" sz="3200" b="1" dirty="0" smtClean="0"/>
              <a:t>Buoyant rise, heavy sinking, &amp; vertical threads</a:t>
            </a:r>
            <a:endParaRPr lang="en-US" sz="3200" b="1" dirty="0"/>
          </a:p>
        </p:txBody>
      </p:sp>
      <p:pic>
        <p:nvPicPr>
          <p:cNvPr id="3" name="Picture 2" descr="Fig8a-eps-converted-to.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65577" y="872378"/>
            <a:ext cx="5486401" cy="5486400"/>
          </a:xfrm>
          <a:prstGeom prst="rect">
            <a:avLst/>
          </a:prstGeom>
        </p:spPr>
      </p:pic>
      <p:pic>
        <p:nvPicPr>
          <p:cNvPr id="4" name="Picture 3" descr="Fig8b-eps-converted-to.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208350" y="864218"/>
            <a:ext cx="5486400" cy="5486400"/>
          </a:xfrm>
          <a:prstGeom prst="rect">
            <a:avLst/>
          </a:prstGeom>
        </p:spPr>
      </p:pic>
      <p:sp>
        <p:nvSpPr>
          <p:cNvPr id="5" name="TextBox 4"/>
          <p:cNvSpPr txBox="1"/>
          <p:nvPr/>
        </p:nvSpPr>
        <p:spPr>
          <a:xfrm>
            <a:off x="3389932" y="6350618"/>
            <a:ext cx="1609448" cy="369332"/>
          </a:xfrm>
          <a:prstGeom prst="rect">
            <a:avLst/>
          </a:prstGeom>
          <a:noFill/>
        </p:spPr>
        <p:txBody>
          <a:bodyPr wrap="none" rtlCol="0">
            <a:spAutoFit/>
          </a:bodyPr>
          <a:lstStyle/>
          <a:p>
            <a:r>
              <a:rPr lang="en-US" dirty="0" smtClean="0"/>
              <a:t>cold &amp; resistive</a:t>
            </a:r>
            <a:endParaRPr lang="en-US" dirty="0"/>
          </a:p>
        </p:txBody>
      </p:sp>
      <p:sp>
        <p:nvSpPr>
          <p:cNvPr id="6" name="TextBox 5"/>
          <p:cNvSpPr txBox="1"/>
          <p:nvPr/>
        </p:nvSpPr>
        <p:spPr>
          <a:xfrm>
            <a:off x="4320947" y="988772"/>
            <a:ext cx="1599754" cy="369332"/>
          </a:xfrm>
          <a:prstGeom prst="rect">
            <a:avLst/>
          </a:prstGeom>
          <a:noFill/>
        </p:spPr>
        <p:txBody>
          <a:bodyPr wrap="none" rtlCol="0">
            <a:spAutoFit/>
          </a:bodyPr>
          <a:lstStyle/>
          <a:p>
            <a:r>
              <a:rPr lang="en-US" dirty="0" smtClean="0"/>
              <a:t>hot &amp; frozen-in</a:t>
            </a:r>
            <a:endParaRPr lang="en-US" dirty="0"/>
          </a:p>
        </p:txBody>
      </p:sp>
      <p:cxnSp>
        <p:nvCxnSpPr>
          <p:cNvPr id="7" name="Straight Arrow Connector 6"/>
          <p:cNvCxnSpPr/>
          <p:nvPr/>
        </p:nvCxnSpPr>
        <p:spPr>
          <a:xfrm rot="16200000" flipH="1">
            <a:off x="4898577" y="2195561"/>
            <a:ext cx="3075673" cy="10314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5400000">
            <a:off x="1827463" y="1967270"/>
            <a:ext cx="3287318" cy="16996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20824" y="5421280"/>
            <a:ext cx="1831302" cy="9374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6200000" flipV="1">
            <a:off x="1840891" y="4801576"/>
            <a:ext cx="2101507" cy="99657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Prominence eruption, June 13, 2010</a:t>
            </a:r>
            <a:endParaRPr lang="en-US" dirty="0"/>
          </a:p>
        </p:txBody>
      </p:sp>
      <p:pic>
        <p:nvPicPr>
          <p:cNvPr id="3" name="2010_06_13_AIA_171_60s.mov">
            <a:hlinkClick r:id="" action="ppaction://media"/>
          </p:cNvPr>
          <p:cNvPicPr/>
          <p:nvPr>
            <a:videoFile r:link="rId1"/>
          </p:nvPr>
        </p:nvPicPr>
        <p:blipFill>
          <a:blip r:embed="rId3"/>
          <a:stretch>
            <a:fillRect/>
          </a:stretch>
        </p:blipFill>
        <p:spPr>
          <a:xfrm>
            <a:off x="1619044" y="1490104"/>
            <a:ext cx="6017872" cy="5289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Prominence eruption, June 13, 2010</a:t>
            </a:r>
            <a:endParaRPr lang="en-US" b="1" dirty="0"/>
          </a:p>
        </p:txBody>
      </p:sp>
      <p:pic>
        <p:nvPicPr>
          <p:cNvPr id="3" name="Picture 2" descr="Fig9.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16423" y="1940972"/>
            <a:ext cx="8933378" cy="44598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20020721_1911_mdimag_1024.jpg"/>
          <p:cNvPicPr>
            <a:picLocks noChangeAspect="1"/>
          </p:cNvPicPr>
          <p:nvPr/>
        </p:nvPicPr>
        <p:blipFill>
          <a:blip r:embed="rId2"/>
          <a:stretch>
            <a:fillRect/>
          </a:stretch>
        </p:blipFill>
        <p:spPr>
          <a:xfrm>
            <a:off x="7171205" y="2396418"/>
            <a:ext cx="1778472" cy="1778472"/>
          </a:xfrm>
          <a:prstGeom prst="rect">
            <a:avLst/>
          </a:prstGeom>
        </p:spPr>
      </p:pic>
      <p:sp>
        <p:nvSpPr>
          <p:cNvPr id="2" name="Title 1"/>
          <p:cNvSpPr>
            <a:spLocks noGrp="1"/>
          </p:cNvSpPr>
          <p:nvPr>
            <p:ph type="title"/>
          </p:nvPr>
        </p:nvSpPr>
        <p:spPr>
          <a:xfrm>
            <a:off x="122124" y="-133961"/>
            <a:ext cx="8924917" cy="1143000"/>
          </a:xfrm>
        </p:spPr>
        <p:txBody>
          <a:bodyPr>
            <a:normAutofit/>
          </a:bodyPr>
          <a:lstStyle/>
          <a:p>
            <a:r>
              <a:rPr lang="en-US" sz="2400" dirty="0" smtClean="0">
                <a:solidFill>
                  <a:srgbClr val="FF0000"/>
                </a:solidFill>
              </a:rPr>
              <a:t>Figure 1.</a:t>
            </a:r>
            <a:r>
              <a:rPr lang="en-US" sz="2400" dirty="0" smtClean="0"/>
              <a:t> The crown prominence &amp; coronal helmet of 2002/07/22</a:t>
            </a:r>
            <a:endParaRPr lang="en-US" sz="2400" dirty="0"/>
          </a:p>
        </p:txBody>
      </p:sp>
      <p:pic>
        <p:nvPicPr>
          <p:cNvPr id="3" name="Picture 2" descr="Picture2.jpg"/>
          <p:cNvPicPr>
            <a:picLocks noChangeAspect="1"/>
          </p:cNvPicPr>
          <p:nvPr/>
        </p:nvPicPr>
        <p:blipFill>
          <a:blip r:embed="rId3"/>
          <a:stretch>
            <a:fillRect/>
          </a:stretch>
        </p:blipFill>
        <p:spPr>
          <a:xfrm>
            <a:off x="0" y="1009039"/>
            <a:ext cx="4584584" cy="4584584"/>
          </a:xfrm>
          <a:prstGeom prst="rect">
            <a:avLst/>
          </a:prstGeom>
        </p:spPr>
      </p:pic>
      <p:pic>
        <p:nvPicPr>
          <p:cNvPr id="5" name="Picture 4" descr="20020722_1306_eit284_1024.jpg"/>
          <p:cNvPicPr>
            <a:picLocks noChangeAspect="1"/>
          </p:cNvPicPr>
          <p:nvPr/>
        </p:nvPicPr>
        <p:blipFill>
          <a:blip r:embed="rId4"/>
          <a:stretch>
            <a:fillRect/>
          </a:stretch>
        </p:blipFill>
        <p:spPr>
          <a:xfrm>
            <a:off x="4584583" y="2106582"/>
            <a:ext cx="2386705" cy="2386705"/>
          </a:xfrm>
          <a:prstGeom prst="rect">
            <a:avLst/>
          </a:prstGeom>
        </p:spPr>
      </p:pic>
      <p:cxnSp>
        <p:nvCxnSpPr>
          <p:cNvPr id="8" name="Straight Connector 7"/>
          <p:cNvCxnSpPr/>
          <p:nvPr/>
        </p:nvCxnSpPr>
        <p:spPr>
          <a:xfrm>
            <a:off x="0" y="2662264"/>
            <a:ext cx="8996281" cy="15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5767" y="2459021"/>
            <a:ext cx="8996281" cy="15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4111341"/>
            <a:ext cx="8996281" cy="1588"/>
          </a:xfrm>
          <a:prstGeom prst="line">
            <a:avLst/>
          </a:prstGeom>
          <a:ln w="12700"/>
        </p:spPr>
        <p:style>
          <a:lnRef idx="2">
            <a:schemeClr val="accent1"/>
          </a:lnRef>
          <a:fillRef idx="0">
            <a:schemeClr val="accent1"/>
          </a:fillRef>
          <a:effectRef idx="1">
            <a:schemeClr val="accent1"/>
          </a:effectRef>
          <a:fontRef idx="minor">
            <a:schemeClr val="tx1"/>
          </a:fontRef>
        </p:style>
      </p:cxnSp>
      <p:pic>
        <p:nvPicPr>
          <p:cNvPr id="13" name="Picture 12" descr="bbso_halph_fr_20020715_165205.jpg"/>
          <p:cNvPicPr>
            <a:picLocks noChangeAspect="1"/>
          </p:cNvPicPr>
          <p:nvPr/>
        </p:nvPicPr>
        <p:blipFill>
          <a:blip r:embed="rId5"/>
          <a:stretch>
            <a:fillRect/>
          </a:stretch>
        </p:blipFill>
        <p:spPr>
          <a:xfrm>
            <a:off x="4701882" y="4679223"/>
            <a:ext cx="1828800" cy="1828800"/>
          </a:xfrm>
          <a:prstGeom prst="rect">
            <a:avLst/>
          </a:prstGeom>
        </p:spPr>
      </p:pic>
      <p:pic>
        <p:nvPicPr>
          <p:cNvPr id="14" name="Picture 13" descr="bbso_halph_fr_20020722_162236.jpg"/>
          <p:cNvPicPr>
            <a:picLocks noChangeAspect="1"/>
          </p:cNvPicPr>
          <p:nvPr/>
        </p:nvPicPr>
        <p:blipFill>
          <a:blip r:embed="rId6"/>
          <a:stretch>
            <a:fillRect/>
          </a:stretch>
        </p:blipFill>
        <p:spPr>
          <a:xfrm>
            <a:off x="7183248" y="4679223"/>
            <a:ext cx="1828800" cy="1828800"/>
          </a:xfrm>
          <a:prstGeom prst="rect">
            <a:avLst/>
          </a:prstGeom>
        </p:spPr>
      </p:pic>
      <p:sp>
        <p:nvSpPr>
          <p:cNvPr id="15" name="TextBox 14"/>
          <p:cNvSpPr txBox="1"/>
          <p:nvPr/>
        </p:nvSpPr>
        <p:spPr>
          <a:xfrm>
            <a:off x="4742886" y="6508023"/>
            <a:ext cx="1754820" cy="307777"/>
          </a:xfrm>
          <a:prstGeom prst="rect">
            <a:avLst/>
          </a:prstGeom>
          <a:noFill/>
        </p:spPr>
        <p:txBody>
          <a:bodyPr wrap="none" rtlCol="0">
            <a:spAutoFit/>
          </a:bodyPr>
          <a:lstStyle/>
          <a:p>
            <a:r>
              <a:rPr lang="en-US" sz="1400" dirty="0" smtClean="0">
                <a:solidFill>
                  <a:srgbClr val="FF0000"/>
                </a:solidFill>
              </a:rPr>
              <a:t>1e. BBSO 2002/07/15</a:t>
            </a:r>
            <a:endParaRPr lang="en-US" sz="1400" dirty="0">
              <a:solidFill>
                <a:srgbClr val="FF0000"/>
              </a:solidFill>
            </a:endParaRPr>
          </a:p>
        </p:txBody>
      </p:sp>
      <p:sp>
        <p:nvSpPr>
          <p:cNvPr id="16" name="TextBox 15"/>
          <p:cNvSpPr txBox="1"/>
          <p:nvPr/>
        </p:nvSpPr>
        <p:spPr>
          <a:xfrm>
            <a:off x="7194880" y="6508023"/>
            <a:ext cx="1762021" cy="307777"/>
          </a:xfrm>
          <a:prstGeom prst="rect">
            <a:avLst/>
          </a:prstGeom>
          <a:noFill/>
        </p:spPr>
        <p:txBody>
          <a:bodyPr wrap="none" rtlCol="0">
            <a:spAutoFit/>
          </a:bodyPr>
          <a:lstStyle/>
          <a:p>
            <a:r>
              <a:rPr lang="en-US" sz="1400" dirty="0" smtClean="0">
                <a:solidFill>
                  <a:srgbClr val="FF0000"/>
                </a:solidFill>
              </a:rPr>
              <a:t>1d. BBSO 2002/07/22</a:t>
            </a:r>
            <a:endParaRPr lang="en-US" sz="1400" dirty="0">
              <a:solidFill>
                <a:srgbClr val="FF0000"/>
              </a:solidFill>
            </a:endParaRPr>
          </a:p>
        </p:txBody>
      </p:sp>
      <p:cxnSp>
        <p:nvCxnSpPr>
          <p:cNvPr id="18" name="Straight Arrow Connector 17"/>
          <p:cNvCxnSpPr/>
          <p:nvPr/>
        </p:nvCxnSpPr>
        <p:spPr>
          <a:xfrm>
            <a:off x="6686702" y="5593623"/>
            <a:ext cx="284586"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38" y="5782464"/>
            <a:ext cx="4600400" cy="307777"/>
          </a:xfrm>
          <a:prstGeom prst="rect">
            <a:avLst/>
          </a:prstGeom>
          <a:noFill/>
        </p:spPr>
        <p:txBody>
          <a:bodyPr wrap="none" rtlCol="0">
            <a:spAutoFit/>
          </a:bodyPr>
          <a:lstStyle/>
          <a:p>
            <a:r>
              <a:rPr lang="en-US" sz="1400" dirty="0" smtClean="0">
                <a:solidFill>
                  <a:srgbClr val="FF0000"/>
                </a:solidFill>
              </a:rPr>
              <a:t>1a. HAO/Mauna Loa white-light: </a:t>
            </a:r>
            <a:r>
              <a:rPr lang="en-US" sz="1400" dirty="0" err="1" smtClean="0">
                <a:solidFill>
                  <a:srgbClr val="FF0000"/>
                </a:solidFill>
              </a:rPr>
              <a:t>helmet+cavity+prominence</a:t>
            </a:r>
            <a:endParaRPr lang="en-US" sz="1400" dirty="0">
              <a:solidFill>
                <a:srgbClr val="FF0000"/>
              </a:solidFill>
            </a:endParaRPr>
          </a:p>
        </p:txBody>
      </p:sp>
      <p:sp>
        <p:nvSpPr>
          <p:cNvPr id="22" name="TextBox 21"/>
          <p:cNvSpPr txBox="1"/>
          <p:nvPr/>
        </p:nvSpPr>
        <p:spPr>
          <a:xfrm>
            <a:off x="4701882" y="1657011"/>
            <a:ext cx="2031325" cy="307777"/>
          </a:xfrm>
          <a:prstGeom prst="rect">
            <a:avLst/>
          </a:prstGeom>
          <a:noFill/>
        </p:spPr>
        <p:txBody>
          <a:bodyPr wrap="none" rtlCol="0">
            <a:spAutoFit/>
          </a:bodyPr>
          <a:lstStyle/>
          <a:p>
            <a:r>
              <a:rPr lang="en-US" sz="1400" dirty="0" smtClean="0">
                <a:solidFill>
                  <a:srgbClr val="FF0000"/>
                </a:solidFill>
              </a:rPr>
              <a:t>1b. EIT Fe XV 2002/07/22</a:t>
            </a:r>
            <a:endParaRPr lang="en-US" sz="1400" dirty="0">
              <a:solidFill>
                <a:srgbClr val="FF0000"/>
              </a:solidFill>
            </a:endParaRPr>
          </a:p>
        </p:txBody>
      </p:sp>
      <p:sp>
        <p:nvSpPr>
          <p:cNvPr id="23" name="TextBox 22"/>
          <p:cNvSpPr txBox="1"/>
          <p:nvPr/>
        </p:nvSpPr>
        <p:spPr>
          <a:xfrm>
            <a:off x="7295759" y="1810899"/>
            <a:ext cx="1653918" cy="307777"/>
          </a:xfrm>
          <a:prstGeom prst="rect">
            <a:avLst/>
          </a:prstGeom>
          <a:noFill/>
        </p:spPr>
        <p:txBody>
          <a:bodyPr wrap="none" rtlCol="0">
            <a:spAutoFit/>
          </a:bodyPr>
          <a:lstStyle/>
          <a:p>
            <a:r>
              <a:rPr lang="en-US" sz="1400" dirty="0" smtClean="0">
                <a:solidFill>
                  <a:srgbClr val="FF0000"/>
                </a:solidFill>
              </a:rPr>
              <a:t>1c. MDI 2002/07/21</a:t>
            </a:r>
            <a:endParaRPr lang="en-US" sz="1400" dirty="0">
              <a:solidFill>
                <a:srgbClr val="FF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The </a:t>
            </a:r>
            <a:r>
              <a:rPr lang="en-US" sz="3600" b="1" dirty="0" smtClean="0">
                <a:solidFill>
                  <a:srgbClr val="FF0000"/>
                </a:solidFill>
              </a:rPr>
              <a:t>isothermal </a:t>
            </a:r>
            <a:r>
              <a:rPr lang="en-US" sz="3600" b="1" dirty="0" smtClean="0"/>
              <a:t>KS-slab</a:t>
            </a:r>
            <a:endParaRPr lang="en-US" sz="3600" b="1" dirty="0"/>
          </a:p>
        </p:txBody>
      </p:sp>
      <p:graphicFrame>
        <p:nvGraphicFramePr>
          <p:cNvPr id="3" name="Object 2"/>
          <p:cNvGraphicFramePr>
            <a:graphicFrameLocks noChangeAspect="1"/>
          </p:cNvGraphicFramePr>
          <p:nvPr/>
        </p:nvGraphicFramePr>
        <p:xfrm>
          <a:off x="4521200" y="3340100"/>
          <a:ext cx="101600" cy="177800"/>
        </p:xfrm>
        <a:graphic>
          <a:graphicData uri="http://schemas.openxmlformats.org/presentationml/2006/ole">
            <p:oleObj spid="_x0000_s1366018" name="Equation" r:id="rId3" imgW="101600" imgH="177800" progId="Equation.3">
              <p:embed/>
            </p:oleObj>
          </a:graphicData>
        </a:graphic>
      </p:graphicFrame>
      <p:graphicFrame>
        <p:nvGraphicFramePr>
          <p:cNvPr id="7" name="Object 6"/>
          <p:cNvGraphicFramePr>
            <a:graphicFrameLocks noChangeAspect="1"/>
          </p:cNvGraphicFramePr>
          <p:nvPr/>
        </p:nvGraphicFramePr>
        <p:xfrm>
          <a:off x="4521200" y="3340100"/>
          <a:ext cx="101600" cy="177800"/>
        </p:xfrm>
        <a:graphic>
          <a:graphicData uri="http://schemas.openxmlformats.org/presentationml/2006/ole">
            <p:oleObj spid="_x0000_s1366019" name="Equation" r:id="rId4" imgW="101600" imgH="177800" progId="Equation.3">
              <p:embed/>
            </p:oleObj>
          </a:graphicData>
        </a:graphic>
      </p:graphicFrame>
      <p:pic>
        <p:nvPicPr>
          <p:cNvPr id="9" name="Picture 8" descr="Fig3-eps-converted-to.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1774518" y="1208800"/>
            <a:ext cx="5486400" cy="5486400"/>
          </a:xfrm>
          <a:prstGeom prst="rect">
            <a:avLst/>
          </a:prstGeom>
        </p:spPr>
      </p:pic>
      <p:sp>
        <p:nvSpPr>
          <p:cNvPr id="10" name="TextBox 9"/>
          <p:cNvSpPr txBox="1"/>
          <p:nvPr/>
        </p:nvSpPr>
        <p:spPr>
          <a:xfrm>
            <a:off x="341908" y="1904774"/>
            <a:ext cx="1008697" cy="369332"/>
          </a:xfrm>
          <a:prstGeom prst="rect">
            <a:avLst/>
          </a:prstGeom>
          <a:noFill/>
        </p:spPr>
        <p:txBody>
          <a:bodyPr wrap="none" rtlCol="0">
            <a:spAutoFit/>
          </a:bodyPr>
          <a:lstStyle/>
          <a:p>
            <a:r>
              <a:rPr lang="en-US" dirty="0" smtClean="0"/>
              <a:t>field-line</a:t>
            </a:r>
            <a:endParaRPr lang="en-US" dirty="0"/>
          </a:p>
        </p:txBody>
      </p:sp>
      <p:sp>
        <p:nvSpPr>
          <p:cNvPr id="11" name="TextBox 10"/>
          <p:cNvSpPr txBox="1"/>
          <p:nvPr/>
        </p:nvSpPr>
        <p:spPr>
          <a:xfrm>
            <a:off x="423318" y="4818907"/>
            <a:ext cx="1077827" cy="369332"/>
          </a:xfrm>
          <a:prstGeom prst="rect">
            <a:avLst/>
          </a:prstGeom>
          <a:noFill/>
        </p:spPr>
        <p:txBody>
          <a:bodyPr wrap="none" rtlCol="0">
            <a:spAutoFit/>
          </a:bodyPr>
          <a:lstStyle/>
          <a:p>
            <a:r>
              <a:rPr lang="en-US" dirty="0" err="1" smtClean="0"/>
              <a:t>B</a:t>
            </a:r>
            <a:r>
              <a:rPr lang="en-US" baseline="-25000" dirty="0" err="1" smtClean="0"/>
              <a:t>z</a:t>
            </a:r>
            <a:r>
              <a:rPr lang="en-US" dirty="0" smtClean="0"/>
              <a:t>=B</a:t>
            </a:r>
            <a:r>
              <a:rPr lang="en-US" baseline="-25000" dirty="0" smtClean="0"/>
              <a:t>2</a:t>
            </a:r>
            <a:r>
              <a:rPr lang="en-US" dirty="0" smtClean="0"/>
              <a:t>H(y)</a:t>
            </a:r>
            <a:endParaRPr lang="en-US" dirty="0"/>
          </a:p>
        </p:txBody>
      </p:sp>
      <p:sp>
        <p:nvSpPr>
          <p:cNvPr id="12" name="TextBox 11"/>
          <p:cNvSpPr txBox="1"/>
          <p:nvPr/>
        </p:nvSpPr>
        <p:spPr>
          <a:xfrm>
            <a:off x="602409" y="2801770"/>
            <a:ext cx="548385" cy="367744"/>
          </a:xfrm>
          <a:prstGeom prst="rect">
            <a:avLst/>
          </a:prstGeom>
          <a:noFill/>
        </p:spPr>
        <p:txBody>
          <a:bodyPr wrap="square" rtlCol="0">
            <a:spAutoFit/>
          </a:bodyPr>
          <a:lstStyle/>
          <a:p>
            <a:r>
              <a:rPr lang="en-US" dirty="0" err="1" smtClean="0"/>
              <a:t>ρ(y</a:t>
            </a:r>
            <a:r>
              <a:rPr lang="en-US" dirty="0" smtClean="0"/>
              <a:t>)</a:t>
            </a:r>
            <a:endParaRPr lang="en-US" dirty="0"/>
          </a:p>
        </p:txBody>
      </p:sp>
      <p:cxnSp>
        <p:nvCxnSpPr>
          <p:cNvPr id="13" name="Straight Arrow Connector 12"/>
          <p:cNvCxnSpPr/>
          <p:nvPr/>
        </p:nvCxnSpPr>
        <p:spPr>
          <a:xfrm>
            <a:off x="1338335" y="2148974"/>
            <a:ext cx="232496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50794" y="2995542"/>
            <a:ext cx="3147474"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631393" y="5014267"/>
            <a:ext cx="266687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882"/>
            <a:ext cx="8229600" cy="1143000"/>
          </a:xfrm>
        </p:spPr>
        <p:txBody>
          <a:bodyPr>
            <a:normAutofit/>
          </a:bodyPr>
          <a:lstStyle/>
          <a:p>
            <a:r>
              <a:rPr lang="en-US" sz="3600" b="1" dirty="0" smtClean="0"/>
              <a:t>2D extension of the </a:t>
            </a:r>
            <a:r>
              <a:rPr lang="en-US" sz="3600" b="1" dirty="0" smtClean="0">
                <a:solidFill>
                  <a:srgbClr val="FF0000"/>
                </a:solidFill>
              </a:rPr>
              <a:t>isothermal</a:t>
            </a:r>
            <a:r>
              <a:rPr lang="en-US" sz="3600" b="1" dirty="0" smtClean="0"/>
              <a:t> KS-slab</a:t>
            </a:r>
            <a:endParaRPr lang="en-US" sz="3600" b="1" dirty="0"/>
          </a:p>
        </p:txBody>
      </p:sp>
      <p:pic>
        <p:nvPicPr>
          <p:cNvPr id="5" name="Picture 4" descr="Fig3a-eps-converted-to.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52798" y="310598"/>
            <a:ext cx="5486400" cy="5486400"/>
          </a:xfrm>
          <a:prstGeom prst="rect">
            <a:avLst/>
          </a:prstGeom>
        </p:spPr>
      </p:pic>
      <p:sp>
        <p:nvSpPr>
          <p:cNvPr id="6" name="TextBox 5"/>
          <p:cNvSpPr txBox="1"/>
          <p:nvPr/>
        </p:nvSpPr>
        <p:spPr>
          <a:xfrm>
            <a:off x="89602" y="5528340"/>
            <a:ext cx="9101920" cy="830997"/>
          </a:xfrm>
          <a:prstGeom prst="rect">
            <a:avLst/>
          </a:prstGeom>
          <a:noFill/>
        </p:spPr>
        <p:txBody>
          <a:bodyPr wrap="none" rtlCol="0">
            <a:spAutoFit/>
          </a:bodyPr>
          <a:lstStyle/>
          <a:p>
            <a:r>
              <a:rPr lang="en-US" sz="2400" dirty="0" smtClean="0">
                <a:solidFill>
                  <a:srgbClr val="FF0000"/>
                </a:solidFill>
              </a:rPr>
              <a:t>Suppressing cross-field thermal conduction has a far more drastic effect </a:t>
            </a:r>
          </a:p>
          <a:p>
            <a:r>
              <a:rPr lang="en-US" sz="2400" dirty="0" smtClean="0">
                <a:solidFill>
                  <a:srgbClr val="FF0000"/>
                </a:solidFill>
              </a:rPr>
              <a:t>of creating discrete currents “everywhere” – a multidimensional effect.</a:t>
            </a:r>
            <a:endParaRPr lang="en-US" sz="2400" dirty="0">
              <a:solidFill>
                <a:srgbClr val="FF0000"/>
              </a:solidFill>
            </a:endParaRPr>
          </a:p>
        </p:txBody>
      </p:sp>
      <p:pic>
        <p:nvPicPr>
          <p:cNvPr id="7" name="Picture 6" descr="Fig4b-eps-converted-to.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192994" y="318130"/>
            <a:ext cx="5486400" cy="54864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571095"/>
          </a:xfrm>
        </p:spPr>
        <p:txBody>
          <a:bodyPr>
            <a:normAutofit fontScale="90000"/>
          </a:bodyPr>
          <a:lstStyle/>
          <a:p>
            <a:r>
              <a:rPr lang="en-US" sz="3600" b="1" dirty="0" smtClean="0"/>
              <a:t>A snag …..</a:t>
            </a:r>
            <a:r>
              <a:rPr lang="en-US" sz="3600" dirty="0" smtClean="0">
                <a:solidFill>
                  <a:srgbClr val="FF0000"/>
                </a:solidFill>
              </a:rPr>
              <a:t>which comes first, breakdown of frozen-in condition or the cross-field thermal insulation?</a:t>
            </a:r>
            <a:endParaRPr lang="en-US" sz="3600" dirty="0">
              <a:solidFill>
                <a:srgbClr val="FF0000"/>
              </a:solidFill>
            </a:endParaRPr>
          </a:p>
        </p:txBody>
      </p:sp>
      <p:graphicFrame>
        <p:nvGraphicFramePr>
          <p:cNvPr id="3" name="Object 2"/>
          <p:cNvGraphicFramePr>
            <a:graphicFrameLocks noChangeAspect="1"/>
          </p:cNvGraphicFramePr>
          <p:nvPr/>
        </p:nvGraphicFramePr>
        <p:xfrm>
          <a:off x="734365" y="2201322"/>
          <a:ext cx="7567168" cy="3556000"/>
        </p:xfrm>
        <a:graphic>
          <a:graphicData uri="http://schemas.openxmlformats.org/presentationml/2006/ole">
            <p:oleObj spid="_x0000_s1369090" name="Equation" r:id="rId3" imgW="3378200" imgH="1587500" progId="Equation.3">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Closing remarks</a:t>
            </a:r>
            <a:endParaRPr lang="en-US" b="1" dirty="0"/>
          </a:p>
        </p:txBody>
      </p:sp>
      <p:sp>
        <p:nvSpPr>
          <p:cNvPr id="4" name="Content Placeholder 3"/>
          <p:cNvSpPr>
            <a:spLocks noGrp="1"/>
          </p:cNvSpPr>
          <p:nvPr>
            <p:ph idx="1"/>
          </p:nvPr>
        </p:nvSpPr>
        <p:spPr/>
        <p:txBody>
          <a:bodyPr>
            <a:normAutofit fontScale="85000" lnSpcReduction="20000"/>
          </a:bodyPr>
          <a:lstStyle/>
          <a:p>
            <a:r>
              <a:rPr lang="en-US" dirty="0" smtClean="0"/>
              <a:t>The Parker theory of spontaneous current sheets, forming in consequence of the preservation of field topology under the frozen-in condition.</a:t>
            </a:r>
          </a:p>
          <a:p>
            <a:r>
              <a:rPr lang="en-US" dirty="0" smtClean="0"/>
              <a:t>In the prominence environment, this process is the origin of the restless interior of a quiescent prominence, </a:t>
            </a:r>
            <a:r>
              <a:rPr lang="en-US" dirty="0" smtClean="0">
                <a:solidFill>
                  <a:srgbClr val="FF0000"/>
                </a:solidFill>
              </a:rPr>
              <a:t>driven</a:t>
            </a:r>
            <a:r>
              <a:rPr lang="en-US" dirty="0" smtClean="0"/>
              <a:t> by thermal processes with the suppression of cross-field thermal conduction, </a:t>
            </a:r>
            <a:r>
              <a:rPr lang="en-US" dirty="0" smtClean="0">
                <a:solidFill>
                  <a:srgbClr val="FF0000"/>
                </a:solidFill>
              </a:rPr>
              <a:t>in spite of </a:t>
            </a:r>
            <a:r>
              <a:rPr lang="en-US" dirty="0" err="1" smtClean="0">
                <a:solidFill>
                  <a:srgbClr val="FF0000"/>
                </a:solidFill>
              </a:rPr>
              <a:t>β</a:t>
            </a:r>
            <a:r>
              <a:rPr lang="en-US" dirty="0" smtClean="0">
                <a:solidFill>
                  <a:srgbClr val="FF0000"/>
                </a:solidFill>
              </a:rPr>
              <a:t> &lt;&lt; 1</a:t>
            </a:r>
            <a:r>
              <a:rPr lang="en-US" dirty="0" smtClean="0"/>
              <a:t>.</a:t>
            </a:r>
          </a:p>
          <a:p>
            <a:r>
              <a:rPr lang="en-US" dirty="0" smtClean="0"/>
              <a:t>This basic effect allows the prominence-cavity to “dislodge” plasma from field in order to re-organize its large-scale configuration – flux emergence is likely to be the driver of this “low-</a:t>
            </a:r>
            <a:r>
              <a:rPr lang="en-US" dirty="0" err="1" smtClean="0"/>
              <a:t>β</a:t>
            </a:r>
            <a:r>
              <a:rPr lang="en-US" dirty="0" smtClean="0"/>
              <a:t> convection”.</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dirty="0" smtClean="0"/>
              <a:t>The other slides not used in the seminar</a:t>
            </a:r>
            <a:endParaRPr lang="en-US" cap="none" dirty="0"/>
          </a:p>
        </p:txBody>
      </p:sp>
      <p:sp>
        <p:nvSpPr>
          <p:cNvPr id="5" name="Text Placeholder 4"/>
          <p:cNvSpPr>
            <a:spLocks noGrp="1"/>
          </p:cNvSpPr>
          <p:nvPr>
            <p:ph type="body" idx="1"/>
          </p:nvPr>
        </p:nvSpPr>
        <p:spPr/>
        <p:txBody>
          <a:bodyPr/>
          <a:lstStyle/>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7576"/>
            <a:ext cx="8229600" cy="1143000"/>
          </a:xfrm>
        </p:spPr>
        <p:txBody>
          <a:bodyPr>
            <a:normAutofit/>
          </a:bodyPr>
          <a:lstStyle/>
          <a:p>
            <a:r>
              <a:rPr lang="en-US" sz="2800" b="1" smtClean="0"/>
              <a:t> </a:t>
            </a:r>
            <a:r>
              <a:rPr lang="en-US" sz="2800" b="1" smtClean="0">
                <a:solidFill>
                  <a:srgbClr val="FF6600"/>
                </a:solidFill>
              </a:rPr>
              <a:t>Three-part polar crown helmet</a:t>
            </a:r>
            <a:endParaRPr lang="en-US" sz="2800" b="1" dirty="0">
              <a:solidFill>
                <a:srgbClr val="FF6600"/>
              </a:solidFill>
            </a:endParaRPr>
          </a:p>
        </p:txBody>
      </p:sp>
      <p:sp>
        <p:nvSpPr>
          <p:cNvPr id="6" name="Content Placeholder 5"/>
          <p:cNvSpPr>
            <a:spLocks noGrp="1"/>
          </p:cNvSpPr>
          <p:nvPr>
            <p:ph idx="1"/>
          </p:nvPr>
        </p:nvSpPr>
        <p:spPr>
          <a:xfrm>
            <a:off x="457200" y="709722"/>
            <a:ext cx="8229600" cy="5937821"/>
          </a:xfrm>
        </p:spPr>
        <p:txBody>
          <a:bodyPr>
            <a:noAutofit/>
          </a:bodyPr>
          <a:lstStyle/>
          <a:p>
            <a:r>
              <a:rPr lang="en-US" sz="2000" smtClean="0"/>
              <a:t>Figure 1 shows a polar-crown prominence as a one of the three parts of a coronal helmet, observed in scattered white-light, H-alpha, Fe XV.  The EIT and MDI images that this conspicuous helmet structure is associated with weak fields on the solar surface, away from the strong-field active-region to its south.  The two BBSO full-disk images shows that a week earlier, this prominence is more than a solar radius long across the solar disk.     </a:t>
            </a:r>
          </a:p>
          <a:p>
            <a:r>
              <a:rPr lang="en-US" sz="2000" smtClean="0"/>
              <a:t>The helmet dome and tenuous cavity are held by a closed, frozen-in magnetic field, each field-line anchored at two footpoints on the coronal base; simple bipolar field-lines in the dome and twisted field-lines in the cavity, depicted in Figure 2.  The field external to the helmet is open, extending from the coronal base out into the solar wind.  </a:t>
            </a:r>
          </a:p>
          <a:p>
            <a:r>
              <a:rPr lang="en-US" sz="2000" smtClean="0"/>
              <a:t>The cavity at the helmet base is a magnetic flux system of complex topology, likely to be twisted and winding within the cavity.  Figure 2 presents some possibilities involving a twisted flux rope in which locally U-shaped flux-tubes are naturally present.  Polarimetric observations of coronal fields support this idea (Tomczyk et al. 2008, Dove et al. 2011).</a:t>
            </a:r>
            <a:endParaRPr lang="en-US" sz="2000" dirty="0" smtClean="0"/>
          </a:p>
        </p:txBody>
      </p:sp>
      <p:sp>
        <p:nvSpPr>
          <p:cNvPr id="7" name="TextBox 6"/>
          <p:cNvSpPr txBox="1"/>
          <p:nvPr/>
        </p:nvSpPr>
        <p:spPr>
          <a:xfrm>
            <a:off x="5611000" y="546550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fig"/>
          <p:cNvPicPr>
            <a:picLocks noChangeAspect="1" noChangeArrowheads="1"/>
          </p:cNvPicPr>
          <p:nvPr/>
        </p:nvPicPr>
        <p:blipFill>
          <a:blip r:embed="rId2"/>
          <a:srcRect/>
          <a:stretch>
            <a:fillRect/>
          </a:stretch>
        </p:blipFill>
        <p:spPr bwMode="auto">
          <a:xfrm>
            <a:off x="2353461" y="1022311"/>
            <a:ext cx="4701303" cy="6084039"/>
          </a:xfrm>
          <a:prstGeom prst="rect">
            <a:avLst/>
          </a:prstGeom>
          <a:noFill/>
        </p:spPr>
      </p:pic>
      <p:sp>
        <p:nvSpPr>
          <p:cNvPr id="2" name="Title 1"/>
          <p:cNvSpPr>
            <a:spLocks noGrp="1"/>
          </p:cNvSpPr>
          <p:nvPr>
            <p:ph type="title"/>
          </p:nvPr>
        </p:nvSpPr>
        <p:spPr>
          <a:xfrm>
            <a:off x="457200" y="-14712"/>
            <a:ext cx="8229600" cy="1143000"/>
          </a:xfrm>
        </p:spPr>
        <p:txBody>
          <a:bodyPr>
            <a:normAutofit/>
          </a:bodyPr>
          <a:lstStyle/>
          <a:p>
            <a:r>
              <a:rPr lang="en-US" sz="2800" dirty="0" smtClean="0">
                <a:solidFill>
                  <a:srgbClr val="FF0000"/>
                </a:solidFill>
              </a:rPr>
              <a:t>Figure 2.</a:t>
            </a:r>
            <a:r>
              <a:rPr lang="en-US" sz="2800" dirty="0" smtClean="0"/>
              <a:t>  A theoretical view of the corona helmet</a:t>
            </a:r>
            <a:endParaRPr lang="en-US" sz="2800" dirty="0"/>
          </a:p>
        </p:txBody>
      </p:sp>
      <p:pic>
        <p:nvPicPr>
          <p:cNvPr id="3" name="Picture 2"/>
          <p:cNvPicPr>
            <a:picLocks noChangeAspect="1"/>
          </p:cNvPicPr>
          <p:nvPr/>
        </p:nvPicPr>
        <p:blipFill>
          <a:blip r:embed="rId3"/>
          <a:stretch>
            <a:fillRect/>
          </a:stretch>
        </p:blipFill>
        <p:spPr>
          <a:xfrm>
            <a:off x="39198" y="1236226"/>
            <a:ext cx="3551023" cy="5085203"/>
          </a:xfrm>
          <a:prstGeom prst="rect">
            <a:avLst/>
          </a:prstGeom>
        </p:spPr>
      </p:pic>
      <p:sp>
        <p:nvSpPr>
          <p:cNvPr id="6" name="TextBox 5"/>
          <p:cNvSpPr txBox="1"/>
          <p:nvPr/>
        </p:nvSpPr>
        <p:spPr>
          <a:xfrm>
            <a:off x="87428" y="6241231"/>
            <a:ext cx="3551023" cy="523220"/>
          </a:xfrm>
          <a:prstGeom prst="rect">
            <a:avLst/>
          </a:prstGeom>
          <a:noFill/>
        </p:spPr>
        <p:txBody>
          <a:bodyPr wrap="square" rtlCol="0">
            <a:spAutoFit/>
          </a:bodyPr>
          <a:lstStyle/>
          <a:p>
            <a:r>
              <a:rPr lang="en-US" sz="1400" dirty="0" smtClean="0">
                <a:solidFill>
                  <a:srgbClr val="FF0000"/>
                </a:solidFill>
              </a:rPr>
              <a:t>2a. idealized </a:t>
            </a:r>
            <a:r>
              <a:rPr lang="en-US" sz="1400" dirty="0" err="1" smtClean="0">
                <a:solidFill>
                  <a:srgbClr val="FF0000"/>
                </a:solidFill>
              </a:rPr>
              <a:t>axisymmetric</a:t>
            </a:r>
            <a:r>
              <a:rPr lang="en-US" sz="1400" dirty="0" smtClean="0">
                <a:solidFill>
                  <a:srgbClr val="FF0000"/>
                </a:solidFill>
              </a:rPr>
              <a:t> 3-part helmet</a:t>
            </a:r>
          </a:p>
          <a:p>
            <a:r>
              <a:rPr lang="en-US" sz="1400" dirty="0" smtClean="0"/>
              <a:t> -Low &amp; </a:t>
            </a:r>
            <a:r>
              <a:rPr lang="en-US" sz="1400" dirty="0" err="1" smtClean="0"/>
              <a:t>Hundhausen</a:t>
            </a:r>
            <a:r>
              <a:rPr lang="en-US" sz="1400" dirty="0" smtClean="0"/>
              <a:t> 1995, </a:t>
            </a:r>
            <a:r>
              <a:rPr lang="en-US" sz="1400" dirty="0" err="1" smtClean="0"/>
              <a:t>ApJ</a:t>
            </a:r>
            <a:r>
              <a:rPr lang="en-US" sz="1400" dirty="0" smtClean="0"/>
              <a:t> 443, 818</a:t>
            </a:r>
            <a:endParaRPr lang="en-US" sz="1400" dirty="0">
              <a:solidFill>
                <a:srgbClr val="FF0000"/>
              </a:solidFill>
            </a:endParaRPr>
          </a:p>
        </p:txBody>
      </p:sp>
      <p:sp>
        <p:nvSpPr>
          <p:cNvPr id="8" name="TextBox 7"/>
          <p:cNvSpPr txBox="1"/>
          <p:nvPr/>
        </p:nvSpPr>
        <p:spPr>
          <a:xfrm>
            <a:off x="3505995" y="1263749"/>
            <a:ext cx="3031599" cy="307777"/>
          </a:xfrm>
          <a:prstGeom prst="rect">
            <a:avLst/>
          </a:prstGeom>
          <a:noFill/>
        </p:spPr>
        <p:txBody>
          <a:bodyPr wrap="none" rtlCol="0">
            <a:spAutoFit/>
          </a:bodyPr>
          <a:lstStyle/>
          <a:p>
            <a:r>
              <a:rPr lang="en-US" sz="1400" dirty="0" smtClean="0">
                <a:solidFill>
                  <a:srgbClr val="FF0000"/>
                </a:solidFill>
              </a:rPr>
              <a:t>2b. 3D untwisted potential-field arcade</a:t>
            </a:r>
            <a:endParaRPr lang="en-US" sz="1400" dirty="0">
              <a:solidFill>
                <a:srgbClr val="FF0000"/>
              </a:solidFill>
            </a:endParaRPr>
          </a:p>
        </p:txBody>
      </p:sp>
      <p:sp>
        <p:nvSpPr>
          <p:cNvPr id="9" name="TextBox 8"/>
          <p:cNvSpPr txBox="1"/>
          <p:nvPr/>
        </p:nvSpPr>
        <p:spPr>
          <a:xfrm>
            <a:off x="3505995" y="6167717"/>
            <a:ext cx="3621504" cy="307777"/>
          </a:xfrm>
          <a:prstGeom prst="rect">
            <a:avLst/>
          </a:prstGeom>
          <a:noFill/>
        </p:spPr>
        <p:txBody>
          <a:bodyPr wrap="none" rtlCol="0">
            <a:spAutoFit/>
          </a:bodyPr>
          <a:lstStyle/>
          <a:p>
            <a:r>
              <a:rPr lang="en-US" sz="1400" dirty="0" smtClean="0">
                <a:solidFill>
                  <a:srgbClr val="FF0000"/>
                </a:solidFill>
              </a:rPr>
              <a:t>2c. 3D twisted flux-rope in sheared-field arcade</a:t>
            </a:r>
            <a:endParaRPr lang="en-US" sz="1400" dirty="0">
              <a:solidFill>
                <a:srgbClr val="FF0000"/>
              </a:solidFill>
            </a:endParaRPr>
          </a:p>
        </p:txBody>
      </p:sp>
      <p:sp>
        <p:nvSpPr>
          <p:cNvPr id="11" name="TextBox 10"/>
          <p:cNvSpPr txBox="1"/>
          <p:nvPr/>
        </p:nvSpPr>
        <p:spPr>
          <a:xfrm>
            <a:off x="5843475" y="1684051"/>
            <a:ext cx="3367053" cy="1384995"/>
          </a:xfrm>
          <a:prstGeom prst="rect">
            <a:avLst/>
          </a:prstGeom>
          <a:noFill/>
        </p:spPr>
        <p:txBody>
          <a:bodyPr wrap="none" rtlCol="0">
            <a:spAutoFit/>
          </a:bodyPr>
          <a:lstStyle/>
          <a:p>
            <a:r>
              <a:rPr lang="en-US" sz="1400" dirty="0" smtClean="0">
                <a:solidFill>
                  <a:srgbClr val="FF0000"/>
                </a:solidFill>
              </a:rPr>
              <a:t>2c.  3D </a:t>
            </a:r>
            <a:r>
              <a:rPr lang="en-US" sz="1400" dirty="0" err="1" smtClean="0">
                <a:solidFill>
                  <a:srgbClr val="FF0000"/>
                </a:solidFill>
              </a:rPr>
              <a:t>spheromak</a:t>
            </a:r>
            <a:r>
              <a:rPr lang="en-US" sz="1400" dirty="0" smtClean="0">
                <a:solidFill>
                  <a:srgbClr val="FF0000"/>
                </a:solidFill>
              </a:rPr>
              <a:t>-type flux rope:</a:t>
            </a:r>
          </a:p>
          <a:p>
            <a:r>
              <a:rPr lang="en-US" sz="1400" dirty="0" smtClean="0">
                <a:solidFill>
                  <a:srgbClr val="FF0000"/>
                </a:solidFill>
              </a:rPr>
              <a:t>intertwined, simple bipolar blue flux- tubes;</a:t>
            </a:r>
          </a:p>
          <a:p>
            <a:r>
              <a:rPr lang="en-US" sz="1400" dirty="0" smtClean="0">
                <a:solidFill>
                  <a:srgbClr val="FF0000"/>
                </a:solidFill>
              </a:rPr>
              <a:t>multiple-turn bipolar white flux-tubes;</a:t>
            </a:r>
          </a:p>
          <a:p>
            <a:r>
              <a:rPr lang="en-US" sz="1400" dirty="0" smtClean="0">
                <a:solidFill>
                  <a:srgbClr val="FF0000"/>
                </a:solidFill>
              </a:rPr>
              <a:t>levitating, U-shaped flux-tubes filled</a:t>
            </a:r>
          </a:p>
          <a:p>
            <a:r>
              <a:rPr lang="en-US" sz="1400" dirty="0" smtClean="0">
                <a:solidFill>
                  <a:srgbClr val="FF0000"/>
                </a:solidFill>
              </a:rPr>
              <a:t>with red prominence fluid.  </a:t>
            </a:r>
          </a:p>
          <a:p>
            <a:r>
              <a:rPr lang="en-US" sz="1400" dirty="0" err="1" smtClean="0"/>
              <a:t>Lites</a:t>
            </a:r>
            <a:r>
              <a:rPr lang="en-US" sz="1400" dirty="0" smtClean="0"/>
              <a:t> &amp; Low 1997, Solar Phys. 174, 91</a:t>
            </a:r>
            <a:r>
              <a:rPr lang="en-US" sz="1400" dirty="0" smtClean="0">
                <a:solidFill>
                  <a:srgbClr val="FF0000"/>
                </a:solidFill>
              </a:rPr>
              <a:t>.</a:t>
            </a:r>
            <a:endParaRPr lang="en-US" sz="1400" dirty="0">
              <a:solidFill>
                <a:srgbClr val="FF0000"/>
              </a:solidFill>
            </a:endParaRPr>
          </a:p>
        </p:txBody>
      </p:sp>
      <p:sp>
        <p:nvSpPr>
          <p:cNvPr id="13" name="TextBox 12"/>
          <p:cNvSpPr txBox="1"/>
          <p:nvPr/>
        </p:nvSpPr>
        <p:spPr>
          <a:xfrm>
            <a:off x="9823269" y="5706628"/>
            <a:ext cx="184666" cy="369332"/>
          </a:xfrm>
          <a:prstGeom prst="rect">
            <a:avLst/>
          </a:prstGeom>
          <a:noFill/>
        </p:spPr>
        <p:txBody>
          <a:bodyPr wrap="none" rtlCol="0">
            <a:spAutoFit/>
          </a:bodyPr>
          <a:lstStyle/>
          <a:p>
            <a:endParaRPr lang="en-US" dirty="0"/>
          </a:p>
        </p:txBody>
      </p:sp>
      <p:pic>
        <p:nvPicPr>
          <p:cNvPr id="12" name="Picture 11" descr="Lites_low.tiff"/>
          <p:cNvPicPr>
            <a:picLocks noChangeAspect="1"/>
          </p:cNvPicPr>
          <p:nvPr/>
        </p:nvPicPr>
        <p:blipFill>
          <a:blip r:embed="rId4"/>
          <a:stretch>
            <a:fillRect/>
          </a:stretch>
        </p:blipFill>
        <p:spPr>
          <a:xfrm>
            <a:off x="5843475" y="3150877"/>
            <a:ext cx="3079461" cy="2667886"/>
          </a:xfrm>
          <a:prstGeom prst="rect">
            <a:avLst/>
          </a:prstGeom>
        </p:spPr>
      </p:pic>
      <p:sp>
        <p:nvSpPr>
          <p:cNvPr id="15" name="TextBox 14"/>
          <p:cNvSpPr txBox="1"/>
          <p:nvPr/>
        </p:nvSpPr>
        <p:spPr>
          <a:xfrm>
            <a:off x="1933790" y="2486223"/>
            <a:ext cx="839342" cy="307777"/>
          </a:xfrm>
          <a:prstGeom prst="rect">
            <a:avLst/>
          </a:prstGeom>
          <a:noFill/>
        </p:spPr>
        <p:txBody>
          <a:bodyPr wrap="none" rtlCol="0">
            <a:spAutoFit/>
          </a:bodyPr>
          <a:lstStyle/>
          <a:p>
            <a:r>
              <a:rPr lang="en-US" sz="1400" dirty="0" smtClean="0">
                <a:solidFill>
                  <a:srgbClr val="FF0000"/>
                </a:solidFill>
              </a:rPr>
              <a:t>flux-rope</a:t>
            </a:r>
            <a:endParaRPr lang="en-US" sz="1400" dirty="0">
              <a:solidFill>
                <a:srgbClr val="FF0000"/>
              </a:solidFill>
            </a:endParaRPr>
          </a:p>
        </p:txBody>
      </p:sp>
      <p:cxnSp>
        <p:nvCxnSpPr>
          <p:cNvPr id="17" name="Straight Arrow Connector 16"/>
          <p:cNvCxnSpPr/>
          <p:nvPr/>
        </p:nvCxnSpPr>
        <p:spPr>
          <a:xfrm rot="5400000">
            <a:off x="1390317" y="2900948"/>
            <a:ext cx="868946" cy="65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descr="fig"/>
          <p:cNvPicPr>
            <a:picLocks noChangeAspect="1" noChangeArrowheads="1"/>
          </p:cNvPicPr>
          <p:nvPr/>
        </p:nvPicPr>
        <p:blipFill>
          <a:blip r:embed="rId3"/>
          <a:srcRect/>
          <a:stretch>
            <a:fillRect/>
          </a:stretch>
        </p:blipFill>
        <p:spPr bwMode="auto">
          <a:xfrm>
            <a:off x="2353461" y="1022311"/>
            <a:ext cx="4701303" cy="6084039"/>
          </a:xfrm>
          <a:prstGeom prst="rect">
            <a:avLst/>
          </a:prstGeom>
          <a:noFill/>
        </p:spPr>
      </p:pic>
      <p:sp>
        <p:nvSpPr>
          <p:cNvPr id="2" name="Title 1"/>
          <p:cNvSpPr>
            <a:spLocks noGrp="1"/>
          </p:cNvSpPr>
          <p:nvPr>
            <p:ph type="title"/>
          </p:nvPr>
        </p:nvSpPr>
        <p:spPr>
          <a:xfrm>
            <a:off x="457200" y="-14712"/>
            <a:ext cx="8229600" cy="1143000"/>
          </a:xfrm>
        </p:spPr>
        <p:txBody>
          <a:bodyPr>
            <a:normAutofit/>
          </a:bodyPr>
          <a:lstStyle/>
          <a:p>
            <a:r>
              <a:rPr lang="en-US" sz="2800" dirty="0" smtClean="0">
                <a:solidFill>
                  <a:srgbClr val="FF0000"/>
                </a:solidFill>
              </a:rPr>
              <a:t>Figure 2.</a:t>
            </a:r>
            <a:r>
              <a:rPr lang="en-US" sz="2800" dirty="0" smtClean="0"/>
              <a:t>  A theoretical view of the helmet-streamer</a:t>
            </a:r>
            <a:endParaRPr lang="en-US" sz="2800" dirty="0"/>
          </a:p>
        </p:txBody>
      </p:sp>
      <p:pic>
        <p:nvPicPr>
          <p:cNvPr id="3" name="Picture 2"/>
          <p:cNvPicPr>
            <a:picLocks noChangeAspect="1"/>
          </p:cNvPicPr>
          <p:nvPr/>
        </p:nvPicPr>
        <p:blipFill>
          <a:blip r:embed="rId4"/>
          <a:stretch>
            <a:fillRect/>
          </a:stretch>
        </p:blipFill>
        <p:spPr>
          <a:xfrm>
            <a:off x="39198" y="1236226"/>
            <a:ext cx="3551023" cy="5085203"/>
          </a:xfrm>
          <a:prstGeom prst="rect">
            <a:avLst/>
          </a:prstGeom>
        </p:spPr>
      </p:pic>
      <p:sp>
        <p:nvSpPr>
          <p:cNvPr id="6" name="TextBox 5"/>
          <p:cNvSpPr txBox="1"/>
          <p:nvPr/>
        </p:nvSpPr>
        <p:spPr>
          <a:xfrm>
            <a:off x="87428" y="6241231"/>
            <a:ext cx="3551023" cy="523220"/>
          </a:xfrm>
          <a:prstGeom prst="rect">
            <a:avLst/>
          </a:prstGeom>
          <a:noFill/>
        </p:spPr>
        <p:txBody>
          <a:bodyPr wrap="square" rtlCol="0">
            <a:spAutoFit/>
          </a:bodyPr>
          <a:lstStyle/>
          <a:p>
            <a:r>
              <a:rPr lang="en-US" sz="1400" dirty="0" smtClean="0">
                <a:solidFill>
                  <a:srgbClr val="FF0000"/>
                </a:solidFill>
              </a:rPr>
              <a:t>2a. idealized </a:t>
            </a:r>
            <a:r>
              <a:rPr lang="en-US" sz="1400" dirty="0" err="1" smtClean="0">
                <a:solidFill>
                  <a:srgbClr val="FF0000"/>
                </a:solidFill>
              </a:rPr>
              <a:t>axisymmetric</a:t>
            </a:r>
            <a:r>
              <a:rPr lang="en-US" sz="1400" dirty="0" smtClean="0">
                <a:solidFill>
                  <a:srgbClr val="FF0000"/>
                </a:solidFill>
              </a:rPr>
              <a:t> 3-part helmet</a:t>
            </a:r>
          </a:p>
          <a:p>
            <a:r>
              <a:rPr lang="en-US" sz="1400" dirty="0" smtClean="0"/>
              <a:t> -Low &amp; </a:t>
            </a:r>
            <a:r>
              <a:rPr lang="en-US" sz="1400" dirty="0" err="1" smtClean="0"/>
              <a:t>Hundhausen</a:t>
            </a:r>
            <a:r>
              <a:rPr lang="en-US" sz="1400" dirty="0" smtClean="0"/>
              <a:t> 1995, </a:t>
            </a:r>
            <a:r>
              <a:rPr lang="en-US" sz="1400" dirty="0" err="1" smtClean="0"/>
              <a:t>ApJ</a:t>
            </a:r>
            <a:r>
              <a:rPr lang="en-US" sz="1400" dirty="0" smtClean="0"/>
              <a:t> 443, 818</a:t>
            </a:r>
            <a:endParaRPr lang="en-US" sz="1400" dirty="0">
              <a:solidFill>
                <a:srgbClr val="FF0000"/>
              </a:solidFill>
            </a:endParaRPr>
          </a:p>
        </p:txBody>
      </p:sp>
      <p:sp>
        <p:nvSpPr>
          <p:cNvPr id="8" name="TextBox 7"/>
          <p:cNvSpPr txBox="1"/>
          <p:nvPr/>
        </p:nvSpPr>
        <p:spPr>
          <a:xfrm>
            <a:off x="3505995" y="1263749"/>
            <a:ext cx="3031599" cy="307777"/>
          </a:xfrm>
          <a:prstGeom prst="rect">
            <a:avLst/>
          </a:prstGeom>
          <a:noFill/>
        </p:spPr>
        <p:txBody>
          <a:bodyPr wrap="none" rtlCol="0">
            <a:spAutoFit/>
          </a:bodyPr>
          <a:lstStyle/>
          <a:p>
            <a:r>
              <a:rPr lang="en-US" sz="1400" dirty="0" smtClean="0">
                <a:solidFill>
                  <a:srgbClr val="FF0000"/>
                </a:solidFill>
              </a:rPr>
              <a:t>2b. 3D untwisted potential-field arcade</a:t>
            </a:r>
            <a:endParaRPr lang="en-US" sz="1400" dirty="0">
              <a:solidFill>
                <a:srgbClr val="FF0000"/>
              </a:solidFill>
            </a:endParaRPr>
          </a:p>
        </p:txBody>
      </p:sp>
      <p:sp>
        <p:nvSpPr>
          <p:cNvPr id="9" name="TextBox 8"/>
          <p:cNvSpPr txBox="1"/>
          <p:nvPr/>
        </p:nvSpPr>
        <p:spPr>
          <a:xfrm>
            <a:off x="3505995" y="6167717"/>
            <a:ext cx="3621504" cy="307777"/>
          </a:xfrm>
          <a:prstGeom prst="rect">
            <a:avLst/>
          </a:prstGeom>
          <a:noFill/>
        </p:spPr>
        <p:txBody>
          <a:bodyPr wrap="none" rtlCol="0">
            <a:spAutoFit/>
          </a:bodyPr>
          <a:lstStyle/>
          <a:p>
            <a:r>
              <a:rPr lang="en-US" sz="1400" dirty="0" smtClean="0">
                <a:solidFill>
                  <a:srgbClr val="FF0000"/>
                </a:solidFill>
              </a:rPr>
              <a:t>2c. 3D twisted flux-rope in sheared-field arcade</a:t>
            </a:r>
            <a:endParaRPr lang="en-US" sz="1400" dirty="0">
              <a:solidFill>
                <a:srgbClr val="FF0000"/>
              </a:solidFill>
            </a:endParaRPr>
          </a:p>
        </p:txBody>
      </p:sp>
      <p:pic>
        <p:nvPicPr>
          <p:cNvPr id="10" name="lowmodelmovie2.mpg">
            <a:hlinkClick r:id="" action="ppaction://media"/>
          </p:cNvPr>
          <p:cNvPicPr/>
          <p:nvPr>
            <a:videoFile r:link="rId1"/>
          </p:nvPr>
        </p:nvPicPr>
        <p:blipFill>
          <a:blip r:embed="rId5"/>
          <a:stretch>
            <a:fillRect/>
          </a:stretch>
        </p:blipFill>
        <p:spPr>
          <a:xfrm>
            <a:off x="6214994" y="3434308"/>
            <a:ext cx="2506119" cy="2506119"/>
          </a:xfrm>
          <a:prstGeom prst="rect">
            <a:avLst/>
          </a:prstGeom>
        </p:spPr>
      </p:pic>
      <p:sp>
        <p:nvSpPr>
          <p:cNvPr id="11" name="TextBox 10"/>
          <p:cNvSpPr txBox="1"/>
          <p:nvPr/>
        </p:nvSpPr>
        <p:spPr>
          <a:xfrm>
            <a:off x="5843475" y="1941251"/>
            <a:ext cx="3367053" cy="1384995"/>
          </a:xfrm>
          <a:prstGeom prst="rect">
            <a:avLst/>
          </a:prstGeom>
          <a:noFill/>
        </p:spPr>
        <p:txBody>
          <a:bodyPr wrap="none" rtlCol="0">
            <a:spAutoFit/>
          </a:bodyPr>
          <a:lstStyle/>
          <a:p>
            <a:r>
              <a:rPr lang="en-US" sz="1400" dirty="0" smtClean="0">
                <a:solidFill>
                  <a:srgbClr val="FF0000"/>
                </a:solidFill>
              </a:rPr>
              <a:t>2c.  3D </a:t>
            </a:r>
            <a:r>
              <a:rPr lang="en-US" sz="1400" dirty="0" err="1" smtClean="0">
                <a:solidFill>
                  <a:srgbClr val="FF0000"/>
                </a:solidFill>
              </a:rPr>
              <a:t>spheromak</a:t>
            </a:r>
            <a:r>
              <a:rPr lang="en-US" sz="1400" dirty="0" smtClean="0">
                <a:solidFill>
                  <a:srgbClr val="FF0000"/>
                </a:solidFill>
              </a:rPr>
              <a:t>-type flux rope:</a:t>
            </a:r>
          </a:p>
          <a:p>
            <a:r>
              <a:rPr lang="en-US" sz="1400" dirty="0" smtClean="0">
                <a:solidFill>
                  <a:srgbClr val="FF0000"/>
                </a:solidFill>
              </a:rPr>
              <a:t>intertwined, simple bipolar blue flux- tubes,</a:t>
            </a:r>
          </a:p>
          <a:p>
            <a:r>
              <a:rPr lang="en-US" sz="1400" dirty="0" smtClean="0">
                <a:solidFill>
                  <a:srgbClr val="FF0000"/>
                </a:solidFill>
              </a:rPr>
              <a:t>multiple-turn bipolar white flux-tubes,</a:t>
            </a:r>
          </a:p>
          <a:p>
            <a:r>
              <a:rPr lang="en-US" sz="1400" dirty="0" smtClean="0">
                <a:solidFill>
                  <a:srgbClr val="FF0000"/>
                </a:solidFill>
              </a:rPr>
              <a:t>levitating, U-shaped flux-tubes filled</a:t>
            </a:r>
          </a:p>
          <a:p>
            <a:r>
              <a:rPr lang="en-US" sz="1400" dirty="0" smtClean="0">
                <a:solidFill>
                  <a:srgbClr val="FF0000"/>
                </a:solidFill>
              </a:rPr>
              <a:t>with red prominence fluid.  </a:t>
            </a:r>
          </a:p>
          <a:p>
            <a:r>
              <a:rPr lang="en-US" sz="1400" dirty="0" err="1" smtClean="0"/>
              <a:t>Lites</a:t>
            </a:r>
            <a:r>
              <a:rPr lang="en-US" sz="1400" dirty="0" smtClean="0"/>
              <a:t> &amp; Low 1997, Solar Phys. 174, 91</a:t>
            </a:r>
            <a:r>
              <a:rPr lang="en-US" sz="1400" dirty="0" smtClean="0">
                <a:solidFill>
                  <a:srgbClr val="FF0000"/>
                </a:solidFill>
              </a:rPr>
              <a:t>.</a:t>
            </a:r>
            <a:endParaRPr lang="en-US" sz="1400" dirty="0">
              <a:solidFill>
                <a:srgbClr val="FF0000"/>
              </a:solidFill>
            </a:endParaRPr>
          </a:p>
        </p:txBody>
      </p:sp>
      <p:sp>
        <p:nvSpPr>
          <p:cNvPr id="13" name="TextBox 12"/>
          <p:cNvSpPr txBox="1"/>
          <p:nvPr/>
        </p:nvSpPr>
        <p:spPr>
          <a:xfrm>
            <a:off x="9823269" y="5706628"/>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632"/>
            <a:ext cx="8229600" cy="1143000"/>
          </a:xfrm>
        </p:spPr>
        <p:txBody>
          <a:bodyPr>
            <a:noAutofit/>
          </a:bodyPr>
          <a:lstStyle/>
          <a:p>
            <a:r>
              <a:rPr lang="en-US" sz="2800" b="1" dirty="0" smtClean="0">
                <a:solidFill>
                  <a:srgbClr val="FF6600"/>
                </a:solidFill>
              </a:rPr>
              <a:t>The dynamic prominence interior</a:t>
            </a:r>
            <a:endParaRPr lang="en-US" sz="2800" b="1" dirty="0">
              <a:solidFill>
                <a:srgbClr val="FF6600"/>
              </a:solidFill>
            </a:endParaRPr>
          </a:p>
        </p:txBody>
      </p:sp>
      <p:sp>
        <p:nvSpPr>
          <p:cNvPr id="3" name="Content Placeholder 2"/>
          <p:cNvSpPr>
            <a:spLocks noGrp="1"/>
          </p:cNvSpPr>
          <p:nvPr>
            <p:ph idx="1"/>
          </p:nvPr>
        </p:nvSpPr>
        <p:spPr>
          <a:xfrm>
            <a:off x="457200" y="970364"/>
            <a:ext cx="8229600" cy="5579772"/>
          </a:xfrm>
        </p:spPr>
        <p:txBody>
          <a:bodyPr>
            <a:noAutofit/>
          </a:bodyPr>
          <a:lstStyle/>
          <a:p>
            <a:r>
              <a:rPr lang="en-US" sz="2400" dirty="0" smtClean="0"/>
              <a:t>What constrains the descending threads and rising bubbles to move at approximately constant, below free-fall speeds in the range of 5-30 km/</a:t>
            </a:r>
            <a:r>
              <a:rPr lang="en-US" sz="2400" dirty="0" err="1" smtClean="0"/>
              <a:t>s</a:t>
            </a:r>
            <a:r>
              <a:rPr lang="en-US" sz="2400" dirty="0" smtClean="0"/>
              <a:t> identified by </a:t>
            </a:r>
            <a:r>
              <a:rPr lang="en-US" sz="2400" dirty="0" err="1" smtClean="0"/>
              <a:t>Hinode</a:t>
            </a:r>
            <a:r>
              <a:rPr lang="en-US" sz="2400" dirty="0" smtClean="0"/>
              <a:t> SOT in Figure 3 (Berger et al. 2008, </a:t>
            </a:r>
            <a:r>
              <a:rPr lang="en-US" sz="2400" dirty="0" err="1" smtClean="0"/>
              <a:t>ApJ</a:t>
            </a:r>
            <a:r>
              <a:rPr lang="en-US" sz="2400" dirty="0" smtClean="0"/>
              <a:t> 676 L89; 2010, </a:t>
            </a:r>
            <a:r>
              <a:rPr lang="en-US" sz="2400" dirty="0" err="1" smtClean="0"/>
              <a:t>ApJ</a:t>
            </a:r>
            <a:r>
              <a:rPr lang="en-US" sz="2400" dirty="0" smtClean="0"/>
              <a:t> 716, 1288)?  SDO/AIA confirmed that the tenuous rising bubbles are hot at (2.5-12) 10</a:t>
            </a:r>
            <a:r>
              <a:rPr lang="en-US" sz="2400" baseline="30000" dirty="0" smtClean="0"/>
              <a:t>5</a:t>
            </a:r>
            <a:r>
              <a:rPr lang="en-US" sz="2400" dirty="0" smtClean="0"/>
              <a:t> K.</a:t>
            </a:r>
          </a:p>
          <a:p>
            <a:r>
              <a:rPr lang="en-US" sz="2400" dirty="0" smtClean="0"/>
              <a:t>Spectral-</a:t>
            </a:r>
            <a:r>
              <a:rPr lang="en-US" sz="2400" dirty="0" err="1" smtClean="0"/>
              <a:t>polarimetric</a:t>
            </a:r>
            <a:r>
              <a:rPr lang="en-US" sz="2400" dirty="0" smtClean="0"/>
              <a:t> observations give prominence magnetic-fields of 5-60G, typically horizontal (Lopez </a:t>
            </a:r>
            <a:r>
              <a:rPr lang="en-US" sz="2400" dirty="0" err="1" smtClean="0"/>
              <a:t>Ariste</a:t>
            </a:r>
            <a:r>
              <a:rPr lang="en-US" sz="2400" dirty="0" smtClean="0"/>
              <a:t> &amp; </a:t>
            </a:r>
            <a:r>
              <a:rPr lang="en-US" sz="2400" dirty="0" err="1" smtClean="0"/>
              <a:t>Casini</a:t>
            </a:r>
            <a:r>
              <a:rPr lang="en-US" sz="2400" dirty="0" smtClean="0"/>
              <a:t> 2003, </a:t>
            </a:r>
            <a:r>
              <a:rPr lang="en-US" sz="2400" dirty="0" err="1" smtClean="0"/>
              <a:t>ApJ</a:t>
            </a:r>
            <a:r>
              <a:rPr lang="en-US" sz="2400" dirty="0" smtClean="0"/>
              <a:t> 582, L51).  Gravitational acceleration can thus be annulled by the Lorentz force, but SDO suggests that the descending dense threads can drain away the mass of a CME (10</a:t>
            </a:r>
            <a:r>
              <a:rPr lang="en-US" sz="2400" baseline="30000" dirty="0" smtClean="0"/>
              <a:t>15 </a:t>
            </a:r>
            <a:r>
              <a:rPr lang="en-US" sz="2400" dirty="0" err="1" smtClean="0"/>
              <a:t>g</a:t>
            </a:r>
            <a:r>
              <a:rPr lang="en-US" sz="2400" dirty="0" smtClean="0"/>
              <a:t>) in a day (Liu, Berger &amp; Low 2012, see abstract below).   How is all this to be reconciled with the usual frozen-in condition of high electrical conductivity?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9"/>
            <a:ext cx="8229600" cy="1143000"/>
          </a:xfrm>
        </p:spPr>
        <p:txBody>
          <a:bodyPr>
            <a:normAutofit/>
          </a:bodyPr>
          <a:lstStyle/>
          <a:p>
            <a:r>
              <a:rPr lang="en-US" sz="2800" dirty="0" smtClean="0"/>
              <a:t>The bodily ejection of the 2002/07/22 helmet-streamer as a CME - SOHO/LASCO2</a:t>
            </a:r>
            <a:endParaRPr lang="en-US" sz="2800" dirty="0"/>
          </a:p>
        </p:txBody>
      </p:sp>
      <p:pic>
        <p:nvPicPr>
          <p:cNvPr id="3" name="Picture 2" descr="20020723_0030_c2_1024.jpg"/>
          <p:cNvPicPr>
            <a:picLocks noChangeAspect="1"/>
          </p:cNvPicPr>
          <p:nvPr/>
        </p:nvPicPr>
        <p:blipFill>
          <a:blip r:embed="rId2"/>
          <a:stretch>
            <a:fillRect/>
          </a:stretch>
        </p:blipFill>
        <p:spPr>
          <a:xfrm>
            <a:off x="-14598" y="1214749"/>
            <a:ext cx="5657850" cy="565785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762000" y="5410200"/>
            <a:ext cx="7620000" cy="182563"/>
          </a:xfrm>
          <a:prstGeom prst="rect">
            <a:avLst/>
          </a:prstGeom>
          <a:noFill/>
          <a:ln w="9525">
            <a:noFill/>
            <a:miter lim="800000"/>
            <a:headEnd/>
            <a:tailEnd/>
          </a:ln>
        </p:spPr>
        <p:txBody>
          <a:bodyPr lIns="0" tIns="0" rIns="0" bIns="0">
            <a:prstTxWarp prst="textNoShape">
              <a:avLst/>
            </a:prstTxWarp>
            <a:spAutoFit/>
          </a:bodyPr>
          <a:lstStyle/>
          <a:p>
            <a:pPr defTabSz="828675">
              <a:tabLst>
                <a:tab pos="657225" algn="l"/>
                <a:tab pos="1312863" algn="l"/>
                <a:tab pos="1970088" algn="l"/>
                <a:tab pos="2627313" algn="l"/>
                <a:tab pos="3282950" algn="l"/>
                <a:tab pos="3940175" algn="l"/>
                <a:tab pos="4595813" algn="l"/>
                <a:tab pos="5253038" algn="l"/>
                <a:tab pos="5910263" algn="l"/>
              </a:tabLst>
            </a:pPr>
            <a:r>
              <a:rPr lang="en-GB" sz="1200"/>
              <a:t>T Berger </a:t>
            </a:r>
            <a:r>
              <a:rPr lang="en-GB" sz="1200" i="1"/>
              <a:t>et al.</a:t>
            </a:r>
            <a:r>
              <a:rPr lang="en-GB" sz="1200"/>
              <a:t> </a:t>
            </a:r>
            <a:r>
              <a:rPr lang="en-GB" sz="1200" i="1"/>
              <a:t>Nature</a:t>
            </a:r>
            <a:r>
              <a:rPr lang="en-GB" sz="1200"/>
              <a:t> </a:t>
            </a:r>
            <a:r>
              <a:rPr lang="en-GB" sz="1200" b="1"/>
              <a:t>472</a:t>
            </a:r>
            <a:r>
              <a:rPr lang="en-GB" sz="1200"/>
              <a:t>, 197-200 (2011) doi:10.1038/nature09925</a:t>
            </a:r>
          </a:p>
        </p:txBody>
      </p:sp>
      <p:sp>
        <p:nvSpPr>
          <p:cNvPr id="7176" name="Text Box 8"/>
          <p:cNvSpPr txBox="1">
            <a:spLocks noChangeArrowheads="1"/>
          </p:cNvSpPr>
          <p:nvPr/>
        </p:nvSpPr>
        <p:spPr bwMode="auto">
          <a:xfrm>
            <a:off x="381000" y="715963"/>
            <a:ext cx="8397875" cy="641350"/>
          </a:xfrm>
          <a:prstGeom prst="rect">
            <a:avLst/>
          </a:prstGeom>
          <a:noFill/>
          <a:ln w="9525">
            <a:noFill/>
            <a:miter lim="800000"/>
            <a:headEnd/>
            <a:tailEnd/>
          </a:ln>
          <a:effectLst/>
        </p:spPr>
        <p:txBody>
          <a:bodyPr anchor="b" anchorCtr="1">
            <a:prstTxWarp prst="textNoShape">
              <a:avLst/>
            </a:prstTxWarp>
            <a:spAutoFit/>
          </a:bodyPr>
          <a:lstStyle/>
          <a:p>
            <a:r>
              <a:rPr lang="en-GB"/>
              <a:t>Time series of images taken during the large plume </a:t>
            </a:r>
            <a:br>
              <a:rPr lang="en-GB"/>
            </a:br>
            <a:r>
              <a:rPr lang="en-GB"/>
              <a:t>generation event in the prominence observed on 22 June 2010.</a:t>
            </a:r>
          </a:p>
        </p:txBody>
      </p:sp>
      <p:pic>
        <p:nvPicPr>
          <p:cNvPr id="7199" name="Picture 31" descr="natureRGB"/>
          <p:cNvPicPr>
            <a:picLocks noChangeAspect="1" noChangeArrowheads="1"/>
          </p:cNvPicPr>
          <p:nvPr/>
        </p:nvPicPr>
        <p:blipFill>
          <a:blip r:embed="rId2"/>
          <a:srcRect/>
          <a:stretch>
            <a:fillRect/>
          </a:stretch>
        </p:blipFill>
        <p:spPr bwMode="auto">
          <a:xfrm>
            <a:off x="7162800" y="6096000"/>
            <a:ext cx="1230313" cy="276225"/>
          </a:xfrm>
          <a:prstGeom prst="rect">
            <a:avLst/>
          </a:prstGeom>
          <a:noFill/>
        </p:spPr>
      </p:pic>
      <p:pic>
        <p:nvPicPr>
          <p:cNvPr id="7301" name="Picture 133" descr="nature09925-f2"/>
          <p:cNvPicPr>
            <a:picLocks noChangeAspect="1" noChangeArrowheads="1"/>
          </p:cNvPicPr>
          <p:nvPr/>
        </p:nvPicPr>
        <p:blipFill>
          <a:blip r:embed="rId3"/>
          <a:srcRect/>
          <a:stretch>
            <a:fillRect/>
          </a:stretch>
        </p:blipFill>
        <p:spPr bwMode="auto">
          <a:xfrm>
            <a:off x="3436938" y="1676400"/>
            <a:ext cx="2270125" cy="3505200"/>
          </a:xfrm>
          <a:prstGeom prst="rect">
            <a:avLst/>
          </a:prstGeom>
          <a:noFill/>
        </p:spPr>
      </p:pic>
      <p:sp>
        <p:nvSpPr>
          <p:cNvPr id="8" name="TextBox 7"/>
          <p:cNvSpPr txBox="1"/>
          <p:nvPr/>
        </p:nvSpPr>
        <p:spPr>
          <a:xfrm>
            <a:off x="-2252133" y="1727200"/>
            <a:ext cx="184666" cy="369332"/>
          </a:xfrm>
          <a:prstGeom prst="rect">
            <a:avLst/>
          </a:prstGeom>
          <a:noFill/>
        </p:spPr>
        <p:txBody>
          <a:bodyPr wrap="none" rtlCol="0">
            <a:spAutoFit/>
          </a:bodyPr>
          <a:lstStyle/>
          <a:p>
            <a:endParaRPr lang="en-US"/>
          </a:p>
        </p:txBody>
      </p:sp>
      <p:sp>
        <p:nvSpPr>
          <p:cNvPr id="7" name="TextBox 6"/>
          <p:cNvSpPr txBox="1"/>
          <p:nvPr/>
        </p:nvSpPr>
        <p:spPr>
          <a:xfrm>
            <a:off x="6837318" y="4117475"/>
            <a:ext cx="1941557" cy="307777"/>
          </a:xfrm>
          <a:prstGeom prst="rect">
            <a:avLst/>
          </a:prstGeom>
          <a:noFill/>
        </p:spPr>
        <p:txBody>
          <a:bodyPr wrap="none" rtlCol="0">
            <a:spAutoFit/>
          </a:bodyPr>
          <a:lstStyle/>
          <a:p>
            <a:r>
              <a:rPr lang="en-US" sz="1400" dirty="0" smtClean="0">
                <a:solidFill>
                  <a:srgbClr val="FF0000"/>
                </a:solidFill>
              </a:rPr>
              <a:t>quasi-steady hot bubble</a:t>
            </a:r>
            <a:endParaRPr lang="en-US" sz="1400" dirty="0">
              <a:solidFill>
                <a:srgbClr val="FF0000"/>
              </a:solidFill>
            </a:endParaRPr>
          </a:p>
        </p:txBody>
      </p:sp>
      <p:sp>
        <p:nvSpPr>
          <p:cNvPr id="9" name="TextBox 8"/>
          <p:cNvSpPr txBox="1"/>
          <p:nvPr/>
        </p:nvSpPr>
        <p:spPr>
          <a:xfrm>
            <a:off x="6541324" y="2002956"/>
            <a:ext cx="1851789" cy="307777"/>
          </a:xfrm>
          <a:prstGeom prst="rect">
            <a:avLst/>
          </a:prstGeom>
          <a:noFill/>
        </p:spPr>
        <p:txBody>
          <a:bodyPr wrap="none" rtlCol="0">
            <a:spAutoFit/>
          </a:bodyPr>
          <a:lstStyle/>
          <a:p>
            <a:r>
              <a:rPr lang="en-US" sz="1400" dirty="0" smtClean="0">
                <a:solidFill>
                  <a:srgbClr val="FF0000"/>
                </a:solidFill>
              </a:rPr>
              <a:t>hot plume breaking off</a:t>
            </a:r>
            <a:endParaRPr lang="en-US" sz="1400" dirty="0">
              <a:solidFill>
                <a:srgbClr val="FF0000"/>
              </a:solidFill>
            </a:endParaRPr>
          </a:p>
        </p:txBody>
      </p:sp>
      <p:cxnSp>
        <p:nvCxnSpPr>
          <p:cNvPr id="11" name="Straight Arrow Connector 10"/>
          <p:cNvCxnSpPr/>
          <p:nvPr/>
        </p:nvCxnSpPr>
        <p:spPr>
          <a:xfrm rot="5400000">
            <a:off x="5415608" y="2695764"/>
            <a:ext cx="1713166" cy="1130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5481054" y="4425254"/>
            <a:ext cx="1356264" cy="253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itle 19"/>
          <p:cNvSpPr>
            <a:spLocks noGrp="1"/>
          </p:cNvSpPr>
          <p:nvPr>
            <p:ph type="title"/>
          </p:nvPr>
        </p:nvSpPr>
        <p:spPr>
          <a:xfrm>
            <a:off x="457200" y="-191537"/>
            <a:ext cx="8229600" cy="1143000"/>
          </a:xfrm>
        </p:spPr>
        <p:txBody>
          <a:bodyPr>
            <a:normAutofit/>
          </a:bodyPr>
          <a:lstStyle/>
          <a:p>
            <a:r>
              <a:rPr lang="en-US" sz="2400" dirty="0" smtClean="0"/>
              <a:t>SDO/AIA observations of prominence bubble and plumes</a:t>
            </a:r>
            <a:endParaRPr 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0"/>
            <a:ext cx="8229600" cy="1143000"/>
          </a:xfrm>
        </p:spPr>
        <p:txBody>
          <a:bodyPr>
            <a:normAutofit/>
          </a:bodyPr>
          <a:lstStyle/>
          <a:p>
            <a:r>
              <a:rPr lang="en-US" sz="1800" dirty="0" smtClean="0"/>
              <a:t>SDO/AIA shows that an order of magnitude more mass ~10</a:t>
            </a:r>
            <a:r>
              <a:rPr lang="en-US" sz="1800" baseline="30000" dirty="0" smtClean="0"/>
              <a:t>15</a:t>
            </a:r>
            <a:r>
              <a:rPr lang="en-US" sz="1800" dirty="0" smtClean="0"/>
              <a:t> </a:t>
            </a:r>
            <a:r>
              <a:rPr lang="en-US" sz="1800" dirty="0" err="1" smtClean="0"/>
              <a:t>g</a:t>
            </a:r>
            <a:r>
              <a:rPr lang="en-US" sz="1800" dirty="0" smtClean="0"/>
              <a:t> may drain in a day down a moderate-sized prominence maintained quasi-steadily at total mass ~10</a:t>
            </a:r>
            <a:r>
              <a:rPr lang="en-US" sz="1800" baseline="30000" dirty="0" smtClean="0"/>
              <a:t>14</a:t>
            </a:r>
            <a:r>
              <a:rPr lang="en-US" sz="1800" dirty="0" smtClean="0"/>
              <a:t> </a:t>
            </a:r>
            <a:r>
              <a:rPr lang="en-US" sz="1800" dirty="0" err="1" smtClean="0"/>
              <a:t>g</a:t>
            </a:r>
            <a:r>
              <a:rPr lang="en-US" sz="1800" dirty="0" smtClean="0"/>
              <a:t>. </a:t>
            </a:r>
            <a:br>
              <a:rPr lang="en-US" sz="1800" dirty="0" smtClean="0"/>
            </a:br>
            <a:r>
              <a:rPr lang="en-US" sz="1800" dirty="0" smtClean="0"/>
              <a:t>Does this drainage involve a breakdown of frozen-in condition?</a:t>
            </a:r>
            <a:endParaRPr lang="en-US" sz="1800" dirty="0"/>
          </a:p>
        </p:txBody>
      </p:sp>
      <p:pic>
        <p:nvPicPr>
          <p:cNvPr id="3" name="Picture 2" descr="LBL_ApJ.tiff"/>
          <p:cNvPicPr>
            <a:picLocks noChangeAspect="1"/>
          </p:cNvPicPr>
          <p:nvPr/>
        </p:nvPicPr>
        <p:blipFill>
          <a:blip r:embed="rId2"/>
          <a:stretch>
            <a:fillRect/>
          </a:stretch>
        </p:blipFill>
        <p:spPr>
          <a:xfrm>
            <a:off x="269123" y="1136910"/>
            <a:ext cx="8671465" cy="550096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212"/>
            <a:ext cx="8229600" cy="1143000"/>
          </a:xfrm>
        </p:spPr>
        <p:txBody>
          <a:bodyPr>
            <a:normAutofit/>
          </a:bodyPr>
          <a:lstStyle/>
          <a:p>
            <a:r>
              <a:rPr lang="en-US" sz="2800" b="1" dirty="0" smtClean="0">
                <a:solidFill>
                  <a:srgbClr val="FF6600"/>
                </a:solidFill>
              </a:rPr>
              <a:t>A theoretical problem on the coupling between force-balance &amp; steady energy-transport</a:t>
            </a:r>
            <a:endParaRPr lang="en-US" sz="2800" dirty="0">
              <a:solidFill>
                <a:srgbClr val="FF6600"/>
              </a:solidFill>
            </a:endParaRPr>
          </a:p>
        </p:txBody>
      </p:sp>
      <p:graphicFrame>
        <p:nvGraphicFramePr>
          <p:cNvPr id="159746" name="Object 2"/>
          <p:cNvGraphicFramePr>
            <a:graphicFrameLocks noChangeAspect="1"/>
          </p:cNvGraphicFramePr>
          <p:nvPr/>
        </p:nvGraphicFramePr>
        <p:xfrm>
          <a:off x="244918" y="1572563"/>
          <a:ext cx="8603218" cy="4625216"/>
        </p:xfrm>
        <a:graphic>
          <a:graphicData uri="http://schemas.openxmlformats.org/presentationml/2006/ole">
            <p:oleObj spid="_x0000_s159746" name="Equation" r:id="rId3" imgW="4152900" imgH="2501900" progId="Equation.3">
              <p:embed/>
            </p:oleObj>
          </a:graphicData>
        </a:graphic>
      </p:graphicFrame>
      <p:graphicFrame>
        <p:nvGraphicFramePr>
          <p:cNvPr id="159747" name="Object 3"/>
          <p:cNvGraphicFramePr>
            <a:graphicFrameLocks noChangeAspect="1"/>
          </p:cNvGraphicFramePr>
          <p:nvPr/>
        </p:nvGraphicFramePr>
        <p:xfrm>
          <a:off x="6000255" y="2436510"/>
          <a:ext cx="2515429" cy="370249"/>
        </p:xfrm>
        <a:graphic>
          <a:graphicData uri="http://schemas.openxmlformats.org/presentationml/2006/ole">
            <p:oleObj spid="_x0000_s159747" name="Equation" r:id="rId4" imgW="1460500" imgH="241300" progId="Equation.3">
              <p:embed/>
            </p:oleObj>
          </a:graphicData>
        </a:graphic>
      </p:graphicFrame>
      <p:sp>
        <p:nvSpPr>
          <p:cNvPr id="9" name="TextBox 8"/>
          <p:cNvSpPr txBox="1"/>
          <p:nvPr/>
        </p:nvSpPr>
        <p:spPr>
          <a:xfrm>
            <a:off x="5016371" y="1140866"/>
            <a:ext cx="1426540" cy="307777"/>
          </a:xfrm>
          <a:prstGeom prst="rect">
            <a:avLst/>
          </a:prstGeom>
          <a:noFill/>
        </p:spPr>
        <p:txBody>
          <a:bodyPr wrap="square" rtlCol="0">
            <a:spAutoFit/>
          </a:bodyPr>
          <a:lstStyle/>
          <a:p>
            <a:r>
              <a:rPr lang="en-US" sz="1400" dirty="0" smtClean="0">
                <a:solidFill>
                  <a:srgbClr val="FF0000"/>
                </a:solidFill>
              </a:rPr>
              <a:t>constant gravity</a:t>
            </a:r>
            <a:endParaRPr lang="en-US" sz="1400" dirty="0">
              <a:solidFill>
                <a:srgbClr val="FF0000"/>
              </a:solidFill>
            </a:endParaRPr>
          </a:p>
        </p:txBody>
      </p:sp>
      <p:sp>
        <p:nvSpPr>
          <p:cNvPr id="10" name="TextBox 9"/>
          <p:cNvSpPr txBox="1"/>
          <p:nvPr/>
        </p:nvSpPr>
        <p:spPr>
          <a:xfrm>
            <a:off x="2439885" y="4935617"/>
            <a:ext cx="733181" cy="307777"/>
          </a:xfrm>
          <a:prstGeom prst="rect">
            <a:avLst/>
          </a:prstGeom>
          <a:noFill/>
        </p:spPr>
        <p:txBody>
          <a:bodyPr wrap="none" rtlCol="0">
            <a:spAutoFit/>
          </a:bodyPr>
          <a:lstStyle/>
          <a:p>
            <a:r>
              <a:rPr lang="en-US" sz="1400" dirty="0" smtClean="0">
                <a:solidFill>
                  <a:srgbClr val="FF0000"/>
                </a:solidFill>
              </a:rPr>
              <a:t>heating</a:t>
            </a:r>
            <a:endParaRPr lang="en-US" sz="1400" dirty="0">
              <a:solidFill>
                <a:srgbClr val="FF0000"/>
              </a:solidFill>
            </a:endParaRPr>
          </a:p>
        </p:txBody>
      </p:sp>
      <p:sp>
        <p:nvSpPr>
          <p:cNvPr id="11" name="TextBox 10"/>
          <p:cNvSpPr txBox="1"/>
          <p:nvPr/>
        </p:nvSpPr>
        <p:spPr>
          <a:xfrm>
            <a:off x="3421366" y="4830403"/>
            <a:ext cx="1834857" cy="307777"/>
          </a:xfrm>
          <a:prstGeom prst="rect">
            <a:avLst/>
          </a:prstGeom>
          <a:noFill/>
        </p:spPr>
        <p:txBody>
          <a:bodyPr wrap="none" rtlCol="0">
            <a:spAutoFit/>
          </a:bodyPr>
          <a:lstStyle/>
          <a:p>
            <a:r>
              <a:rPr lang="en-US" sz="1400" dirty="0" smtClean="0">
                <a:solidFill>
                  <a:srgbClr val="FF0000"/>
                </a:solidFill>
              </a:rPr>
              <a:t>optically-thin radiation</a:t>
            </a:r>
            <a:endParaRPr lang="en-US" sz="1400" dirty="0">
              <a:solidFill>
                <a:srgbClr val="FF0000"/>
              </a:solidFill>
            </a:endParaRPr>
          </a:p>
        </p:txBody>
      </p:sp>
      <p:sp>
        <p:nvSpPr>
          <p:cNvPr id="12" name="TextBox 11"/>
          <p:cNvSpPr txBox="1"/>
          <p:nvPr/>
        </p:nvSpPr>
        <p:spPr>
          <a:xfrm>
            <a:off x="5016371" y="5215630"/>
            <a:ext cx="2603359" cy="307775"/>
          </a:xfrm>
          <a:prstGeom prst="rect">
            <a:avLst/>
          </a:prstGeom>
          <a:noFill/>
        </p:spPr>
        <p:txBody>
          <a:bodyPr wrap="square" rtlCol="0">
            <a:spAutoFit/>
          </a:bodyPr>
          <a:lstStyle/>
          <a:p>
            <a:r>
              <a:rPr lang="en-US" sz="1400" dirty="0" smtClean="0">
                <a:solidFill>
                  <a:srgbClr val="FF0000"/>
                </a:solidFill>
              </a:rPr>
              <a:t>field-aligned thermal conduction</a:t>
            </a:r>
            <a:endParaRPr lang="en-US" sz="1400" dirty="0">
              <a:solidFill>
                <a:srgbClr val="FF0000"/>
              </a:solidFill>
            </a:endParaRPr>
          </a:p>
        </p:txBody>
      </p:sp>
      <p:cxnSp>
        <p:nvCxnSpPr>
          <p:cNvPr id="14" name="Straight Arrow Connector 13"/>
          <p:cNvCxnSpPr/>
          <p:nvPr/>
        </p:nvCxnSpPr>
        <p:spPr>
          <a:xfrm rot="5400000" flipH="1" flipV="1">
            <a:off x="5436691" y="4846812"/>
            <a:ext cx="73763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5662099" y="1623033"/>
            <a:ext cx="28840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3770745" y="4684782"/>
            <a:ext cx="41516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812043" y="2431660"/>
            <a:ext cx="3147892" cy="307777"/>
          </a:xfrm>
          <a:prstGeom prst="rect">
            <a:avLst/>
          </a:prstGeom>
          <a:noFill/>
        </p:spPr>
        <p:txBody>
          <a:bodyPr wrap="none" rtlCol="0">
            <a:spAutoFit/>
          </a:bodyPr>
          <a:lstStyle/>
          <a:p>
            <a:r>
              <a:rPr lang="en-US" sz="1400" dirty="0" smtClean="0">
                <a:solidFill>
                  <a:srgbClr val="FF0000"/>
                </a:solidFill>
              </a:rPr>
              <a:t>hydrostatic stratification along flux tubes</a:t>
            </a:r>
            <a:endParaRPr lang="en-US" sz="1400" dirty="0">
              <a:solidFill>
                <a:srgbClr val="FF0000"/>
              </a:solidFill>
            </a:endParaRPr>
          </a:p>
        </p:txBody>
      </p:sp>
      <p:cxnSp>
        <p:nvCxnSpPr>
          <p:cNvPr id="23" name="Straight Arrow Connector 22"/>
          <p:cNvCxnSpPr/>
          <p:nvPr/>
        </p:nvCxnSpPr>
        <p:spPr>
          <a:xfrm rot="5400000" flipH="1" flipV="1">
            <a:off x="2603666" y="4700272"/>
            <a:ext cx="41516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 name="Picture 19" descr="Fig3a.tiff"/>
          <p:cNvPicPr>
            <a:picLocks noChangeAspect="1"/>
          </p:cNvPicPr>
          <p:nvPr/>
        </p:nvPicPr>
        <p:blipFill>
          <a:blip r:embed="rId4"/>
          <a:stretch>
            <a:fillRect/>
          </a:stretch>
        </p:blipFill>
        <p:spPr>
          <a:xfrm>
            <a:off x="6844420" y="617774"/>
            <a:ext cx="2108015" cy="2349322"/>
          </a:xfrm>
          <a:prstGeom prst="rect">
            <a:avLst/>
          </a:prstGeom>
        </p:spPr>
      </p:pic>
      <p:sp>
        <p:nvSpPr>
          <p:cNvPr id="2" name="Title 1"/>
          <p:cNvSpPr>
            <a:spLocks noGrp="1"/>
          </p:cNvSpPr>
          <p:nvPr>
            <p:ph type="title"/>
          </p:nvPr>
        </p:nvSpPr>
        <p:spPr>
          <a:xfrm>
            <a:off x="457200" y="-116622"/>
            <a:ext cx="8229600" cy="1143000"/>
          </a:xfrm>
        </p:spPr>
        <p:txBody>
          <a:bodyPr>
            <a:normAutofit/>
          </a:bodyPr>
          <a:lstStyle/>
          <a:p>
            <a:r>
              <a:rPr lang="en-US" sz="2000" dirty="0" smtClean="0">
                <a:solidFill>
                  <a:srgbClr val="FF0000"/>
                </a:solidFill>
              </a:rPr>
              <a:t>Figure 4.</a:t>
            </a:r>
            <a:r>
              <a:rPr lang="en-US" sz="2000" dirty="0" smtClean="0"/>
              <a:t>  The 1D thermally-balanced </a:t>
            </a:r>
            <a:r>
              <a:rPr lang="en-US" sz="2000" dirty="0" err="1" smtClean="0"/>
              <a:t>Kippenhahn-Schlüter</a:t>
            </a:r>
            <a:r>
              <a:rPr lang="en-US" sz="2000" dirty="0" smtClean="0"/>
              <a:t> prominence slab </a:t>
            </a:r>
            <a:endParaRPr lang="en-US" sz="2000" dirty="0"/>
          </a:p>
        </p:txBody>
      </p:sp>
      <p:graphicFrame>
        <p:nvGraphicFramePr>
          <p:cNvPr id="3" name="Object 2"/>
          <p:cNvGraphicFramePr>
            <a:graphicFrameLocks noChangeAspect="1"/>
          </p:cNvGraphicFramePr>
          <p:nvPr/>
        </p:nvGraphicFramePr>
        <p:xfrm>
          <a:off x="188913" y="1362075"/>
          <a:ext cx="5518150" cy="5345113"/>
        </p:xfrm>
        <a:graphic>
          <a:graphicData uri="http://schemas.openxmlformats.org/presentationml/2006/ole">
            <p:oleObj spid="_x0000_s1142786" name="Equation" r:id="rId5" imgW="3225800" imgH="3124200" progId="Equation.3">
              <p:embed/>
            </p:oleObj>
          </a:graphicData>
        </a:graphic>
      </p:graphicFrame>
      <p:sp>
        <p:nvSpPr>
          <p:cNvPr id="10" name="TextBox 9"/>
          <p:cNvSpPr txBox="1"/>
          <p:nvPr/>
        </p:nvSpPr>
        <p:spPr>
          <a:xfrm>
            <a:off x="2385946" y="2774610"/>
            <a:ext cx="1177639" cy="307777"/>
          </a:xfrm>
          <a:prstGeom prst="rect">
            <a:avLst/>
          </a:prstGeom>
          <a:noFill/>
        </p:spPr>
        <p:txBody>
          <a:bodyPr wrap="none" rtlCol="0">
            <a:spAutoFit/>
          </a:bodyPr>
          <a:lstStyle/>
          <a:p>
            <a:r>
              <a:rPr lang="en-US" sz="1400" dirty="0" smtClean="0">
                <a:solidFill>
                  <a:srgbClr val="FF0000"/>
                </a:solidFill>
              </a:rPr>
              <a:t>force-balance</a:t>
            </a:r>
            <a:endParaRPr lang="en-US" sz="1400" dirty="0">
              <a:solidFill>
                <a:srgbClr val="FF0000"/>
              </a:solidFill>
            </a:endParaRPr>
          </a:p>
        </p:txBody>
      </p:sp>
      <p:sp>
        <p:nvSpPr>
          <p:cNvPr id="11" name="TextBox 10"/>
          <p:cNvSpPr txBox="1"/>
          <p:nvPr/>
        </p:nvSpPr>
        <p:spPr>
          <a:xfrm>
            <a:off x="5428510" y="3579430"/>
            <a:ext cx="1415910" cy="307777"/>
          </a:xfrm>
          <a:prstGeom prst="rect">
            <a:avLst/>
          </a:prstGeom>
          <a:noFill/>
        </p:spPr>
        <p:txBody>
          <a:bodyPr wrap="none" rtlCol="0">
            <a:spAutoFit/>
          </a:bodyPr>
          <a:lstStyle/>
          <a:p>
            <a:r>
              <a:rPr lang="en-US" sz="1400" dirty="0" smtClean="0">
                <a:solidFill>
                  <a:srgbClr val="FF0000"/>
                </a:solidFill>
              </a:rPr>
              <a:t>energy-transport</a:t>
            </a:r>
            <a:endParaRPr lang="en-US" sz="1400" dirty="0">
              <a:solidFill>
                <a:srgbClr val="FF0000"/>
              </a:solidFill>
            </a:endParaRPr>
          </a:p>
        </p:txBody>
      </p:sp>
      <p:sp>
        <p:nvSpPr>
          <p:cNvPr id="12" name="TextBox 11"/>
          <p:cNvSpPr txBox="1"/>
          <p:nvPr/>
        </p:nvSpPr>
        <p:spPr>
          <a:xfrm>
            <a:off x="2127659" y="5941410"/>
            <a:ext cx="1686179" cy="523220"/>
          </a:xfrm>
          <a:prstGeom prst="rect">
            <a:avLst/>
          </a:prstGeom>
          <a:noFill/>
        </p:spPr>
        <p:txBody>
          <a:bodyPr wrap="none" rtlCol="0">
            <a:spAutoFit/>
          </a:bodyPr>
          <a:lstStyle/>
          <a:p>
            <a:r>
              <a:rPr lang="en-US" sz="1400" dirty="0" smtClean="0">
                <a:solidFill>
                  <a:srgbClr val="FF0000"/>
                </a:solidFill>
              </a:rPr>
              <a:t>thermal</a:t>
            </a:r>
          </a:p>
          <a:p>
            <a:r>
              <a:rPr lang="en-US" sz="1400" dirty="0" smtClean="0">
                <a:solidFill>
                  <a:srgbClr val="FF0000"/>
                </a:solidFill>
              </a:rPr>
              <a:t>boundary conditions</a:t>
            </a:r>
            <a:endParaRPr lang="en-US" sz="1400" dirty="0">
              <a:solidFill>
                <a:srgbClr val="FF0000"/>
              </a:solidFill>
            </a:endParaRPr>
          </a:p>
        </p:txBody>
      </p:sp>
      <p:sp>
        <p:nvSpPr>
          <p:cNvPr id="17" name="TextBox 16"/>
          <p:cNvSpPr txBox="1"/>
          <p:nvPr/>
        </p:nvSpPr>
        <p:spPr>
          <a:xfrm>
            <a:off x="3208421" y="6670842"/>
            <a:ext cx="184666" cy="369332"/>
          </a:xfrm>
          <a:prstGeom prst="rect">
            <a:avLst/>
          </a:prstGeom>
          <a:noFill/>
        </p:spPr>
        <p:txBody>
          <a:bodyPr wrap="none" rtlCol="0">
            <a:spAutoFit/>
          </a:bodyPr>
          <a:lstStyle/>
          <a:p>
            <a:endParaRPr lang="en-US" dirty="0"/>
          </a:p>
        </p:txBody>
      </p:sp>
      <p:sp>
        <p:nvSpPr>
          <p:cNvPr id="27" name="TextBox 26"/>
          <p:cNvSpPr txBox="1"/>
          <p:nvPr/>
        </p:nvSpPr>
        <p:spPr>
          <a:xfrm>
            <a:off x="1383517" y="4845235"/>
            <a:ext cx="1113644" cy="307777"/>
          </a:xfrm>
          <a:prstGeom prst="rect">
            <a:avLst/>
          </a:prstGeom>
          <a:noFill/>
        </p:spPr>
        <p:txBody>
          <a:bodyPr wrap="none" rtlCol="0">
            <a:spAutoFit/>
          </a:bodyPr>
          <a:lstStyle/>
          <a:p>
            <a:r>
              <a:rPr lang="en-US" sz="1400" dirty="0" smtClean="0">
                <a:solidFill>
                  <a:srgbClr val="FF0000"/>
                </a:solidFill>
              </a:rPr>
              <a:t>Ideal gas law</a:t>
            </a:r>
            <a:endParaRPr lang="en-US" sz="1400" dirty="0">
              <a:solidFill>
                <a:srgbClr val="FF0000"/>
              </a:solidFill>
            </a:endParaRPr>
          </a:p>
        </p:txBody>
      </p:sp>
      <p:sp>
        <p:nvSpPr>
          <p:cNvPr id="28" name="TextBox 27"/>
          <p:cNvSpPr txBox="1"/>
          <p:nvPr/>
        </p:nvSpPr>
        <p:spPr>
          <a:xfrm>
            <a:off x="1455845" y="744302"/>
            <a:ext cx="883262" cy="307777"/>
          </a:xfrm>
          <a:prstGeom prst="rect">
            <a:avLst/>
          </a:prstGeom>
          <a:noFill/>
        </p:spPr>
        <p:txBody>
          <a:bodyPr wrap="none" rtlCol="0">
            <a:spAutoFit/>
          </a:bodyPr>
          <a:lstStyle/>
          <a:p>
            <a:r>
              <a:rPr lang="en-US" sz="1400" dirty="0" smtClean="0">
                <a:solidFill>
                  <a:srgbClr val="008000"/>
                </a:solidFill>
              </a:rPr>
              <a:t>constants</a:t>
            </a:r>
            <a:endParaRPr lang="en-US" sz="1400" dirty="0">
              <a:solidFill>
                <a:srgbClr val="008000"/>
              </a:solidFill>
            </a:endParaRPr>
          </a:p>
        </p:txBody>
      </p:sp>
      <p:sp>
        <p:nvSpPr>
          <p:cNvPr id="29" name="TextBox 28"/>
          <p:cNvSpPr txBox="1"/>
          <p:nvPr/>
        </p:nvSpPr>
        <p:spPr>
          <a:xfrm>
            <a:off x="1744514" y="4198216"/>
            <a:ext cx="2853691" cy="307777"/>
          </a:xfrm>
          <a:prstGeom prst="rect">
            <a:avLst/>
          </a:prstGeom>
          <a:noFill/>
        </p:spPr>
        <p:txBody>
          <a:bodyPr wrap="none" rtlCol="0">
            <a:spAutoFit/>
          </a:bodyPr>
          <a:lstStyle/>
          <a:p>
            <a:r>
              <a:rPr lang="en-US" sz="1400" dirty="0" smtClean="0">
                <a:solidFill>
                  <a:srgbClr val="008000"/>
                </a:solidFill>
              </a:rPr>
              <a:t>Constants describing fluid properties</a:t>
            </a:r>
            <a:endParaRPr lang="en-US" sz="1400" dirty="0">
              <a:solidFill>
                <a:srgbClr val="008000"/>
              </a:solidFill>
            </a:endParaRPr>
          </a:p>
        </p:txBody>
      </p:sp>
      <p:cxnSp>
        <p:nvCxnSpPr>
          <p:cNvPr id="34" name="Straight Arrow Connector 33"/>
          <p:cNvCxnSpPr/>
          <p:nvPr/>
        </p:nvCxnSpPr>
        <p:spPr>
          <a:xfrm rot="5400000" flipH="1" flipV="1">
            <a:off x="2365848" y="3881047"/>
            <a:ext cx="448483" cy="185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noChangeAspect="1"/>
            <a:stCxn id="28" idx="2"/>
          </p:cNvCxnSpPr>
          <p:nvPr/>
        </p:nvCxnSpPr>
        <p:spPr>
          <a:xfrm rot="5400000">
            <a:off x="1383366" y="847963"/>
            <a:ext cx="309994" cy="718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flipV="1">
            <a:off x="868237" y="1026379"/>
            <a:ext cx="587611" cy="3356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0800000">
            <a:off x="1210650" y="3783821"/>
            <a:ext cx="759076" cy="479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9" idx="1"/>
          </p:cNvCxnSpPr>
          <p:nvPr/>
        </p:nvCxnSpPr>
        <p:spPr>
          <a:xfrm rot="10800000">
            <a:off x="457200" y="3783821"/>
            <a:ext cx="1287314" cy="568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10800000" flipV="1">
            <a:off x="868236" y="4504505"/>
            <a:ext cx="1028679" cy="3407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V="1">
            <a:off x="1698151" y="3778113"/>
            <a:ext cx="544532" cy="2399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36" name="Object 35"/>
          <p:cNvGraphicFramePr>
            <a:graphicFrameLocks noChangeAspect="1"/>
          </p:cNvGraphicFramePr>
          <p:nvPr/>
        </p:nvGraphicFramePr>
        <p:xfrm>
          <a:off x="3078163" y="808038"/>
          <a:ext cx="3844925" cy="1873250"/>
        </p:xfrm>
        <a:graphic>
          <a:graphicData uri="http://schemas.openxmlformats.org/presentationml/2006/ole">
            <p:oleObj spid="_x0000_s1142789" name="Equation" r:id="rId6" imgW="3263900" imgH="1587500" progId="Equation.3">
              <p:embed/>
            </p:oleObj>
          </a:graphicData>
        </a:graphic>
      </p:graphicFrame>
      <p:graphicFrame>
        <p:nvGraphicFramePr>
          <p:cNvPr id="1142790" name="Object 6"/>
          <p:cNvGraphicFramePr>
            <a:graphicFrameLocks noChangeAspect="1"/>
          </p:cNvGraphicFramePr>
          <p:nvPr/>
        </p:nvGraphicFramePr>
        <p:xfrm>
          <a:off x="4544934" y="4548683"/>
          <a:ext cx="4384675" cy="2143125"/>
        </p:xfrm>
        <a:graphic>
          <a:graphicData uri="http://schemas.openxmlformats.org/presentationml/2006/ole">
            <p:oleObj spid="_x0000_s1142790" name="Equation" r:id="rId7" imgW="3721100" imgH="1816100" progId="Equation.3">
              <p:embed/>
            </p:oleObj>
          </a:graphicData>
        </a:graphic>
      </p:graphicFrame>
      <p:cxnSp>
        <p:nvCxnSpPr>
          <p:cNvPr id="43" name="Straight Arrow Connector 42"/>
          <p:cNvCxnSpPr/>
          <p:nvPr/>
        </p:nvCxnSpPr>
        <p:spPr>
          <a:xfrm rot="5400000">
            <a:off x="1633183" y="1509279"/>
            <a:ext cx="914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ig5a.tiff"/>
          <p:cNvPicPr>
            <a:picLocks noChangeAspect="1"/>
          </p:cNvPicPr>
          <p:nvPr/>
        </p:nvPicPr>
        <p:blipFill>
          <a:blip r:embed="rId3"/>
          <a:stretch>
            <a:fillRect/>
          </a:stretch>
        </p:blipFill>
        <p:spPr>
          <a:xfrm>
            <a:off x="2536666" y="759504"/>
            <a:ext cx="4045924" cy="4709779"/>
          </a:xfrm>
          <a:prstGeom prst="rect">
            <a:avLst/>
          </a:prstGeom>
        </p:spPr>
      </p:pic>
      <p:sp>
        <p:nvSpPr>
          <p:cNvPr id="7" name="TextBox 6"/>
          <p:cNvSpPr txBox="1"/>
          <p:nvPr/>
        </p:nvSpPr>
        <p:spPr>
          <a:xfrm>
            <a:off x="356258" y="5486976"/>
            <a:ext cx="8509285" cy="1200329"/>
          </a:xfrm>
          <a:prstGeom prst="rect">
            <a:avLst/>
          </a:prstGeom>
          <a:noFill/>
        </p:spPr>
        <p:txBody>
          <a:bodyPr wrap="none" rtlCol="0">
            <a:spAutoFit/>
          </a:bodyPr>
          <a:lstStyle/>
          <a:p>
            <a:r>
              <a:rPr lang="en-US" dirty="0" smtClean="0"/>
              <a:t>Excess heat is thermally conducted along the bow-shaped field from the far hot regions</a:t>
            </a:r>
          </a:p>
          <a:p>
            <a:r>
              <a:rPr lang="en-US" dirty="0" smtClean="0"/>
              <a:t>to be radiated away by the dense central region of the slab.   The temperature gradient is </a:t>
            </a:r>
          </a:p>
          <a:p>
            <a:r>
              <a:rPr lang="en-US" dirty="0" smtClean="0"/>
              <a:t>zero at Y=0, not resolved at the scale of the graph, that is, the inward thermal fluxes are</a:t>
            </a:r>
          </a:p>
          <a:p>
            <a:r>
              <a:rPr lang="en-US" dirty="0" smtClean="0"/>
              <a:t>exactly  depleted upon arriving at Y=0.  This is a delicate arrangement!</a:t>
            </a:r>
            <a:endParaRPr lang="en-US" dirty="0"/>
          </a:p>
        </p:txBody>
      </p:sp>
      <p:sp>
        <p:nvSpPr>
          <p:cNvPr id="2" name="Title 1"/>
          <p:cNvSpPr>
            <a:spLocks noGrp="1"/>
          </p:cNvSpPr>
          <p:nvPr>
            <p:ph type="title"/>
          </p:nvPr>
        </p:nvSpPr>
        <p:spPr>
          <a:xfrm>
            <a:off x="457200" y="-140018"/>
            <a:ext cx="8229600" cy="1143000"/>
          </a:xfrm>
        </p:spPr>
        <p:txBody>
          <a:bodyPr>
            <a:normAutofit/>
          </a:bodyPr>
          <a:lstStyle/>
          <a:p>
            <a:r>
              <a:rPr lang="en-US" sz="2400" dirty="0" smtClean="0"/>
              <a:t>Nature of the everywhere continuous thermally-balanced slab of a moderate total mass M; with </a:t>
            </a:r>
            <a:r>
              <a:rPr lang="en-US" sz="2400" dirty="0" err="1" smtClean="0"/>
              <a:t>radiative</a:t>
            </a:r>
            <a:r>
              <a:rPr lang="en-US" sz="2400" dirty="0" smtClean="0"/>
              <a:t> loss α</a:t>
            </a:r>
            <a:r>
              <a:rPr lang="en-US" sz="2400" baseline="-25000" dirty="0" smtClean="0"/>
              <a:t>0 </a:t>
            </a:r>
            <a:r>
              <a:rPr lang="en-US" sz="2400" dirty="0" smtClean="0"/>
              <a:t>ρ</a:t>
            </a:r>
            <a:r>
              <a:rPr lang="en-US" sz="2400" baseline="30000" dirty="0" smtClean="0"/>
              <a:t>2 </a:t>
            </a:r>
            <a:r>
              <a:rPr lang="en-US" sz="2400" dirty="0" smtClean="0"/>
              <a:t>T</a:t>
            </a:r>
            <a:endParaRPr lang="en-US" sz="2400" dirty="0"/>
          </a:p>
        </p:txBody>
      </p:sp>
      <p:graphicFrame>
        <p:nvGraphicFramePr>
          <p:cNvPr id="5" name="Object 4"/>
          <p:cNvGraphicFramePr>
            <a:graphicFrameLocks noChangeAspect="1"/>
          </p:cNvGraphicFramePr>
          <p:nvPr/>
        </p:nvGraphicFramePr>
        <p:xfrm>
          <a:off x="4521200" y="3340100"/>
          <a:ext cx="101600" cy="177800"/>
        </p:xfrm>
        <a:graphic>
          <a:graphicData uri="http://schemas.openxmlformats.org/presentationml/2006/ole">
            <p:oleObj spid="_x0000_s1262594" name="Equation" r:id="rId4" imgW="101600" imgH="177800" progId="Equation.3">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2"/>
            <a:ext cx="8229600" cy="1143000"/>
          </a:xfrm>
        </p:spPr>
        <p:txBody>
          <a:bodyPr>
            <a:normAutofit/>
          </a:bodyPr>
          <a:lstStyle/>
          <a:p>
            <a:r>
              <a:rPr lang="en-US" sz="2400" dirty="0" smtClean="0"/>
              <a:t>Nature of the discontinuous thermally-balanced slab of an excessive total mass M; with </a:t>
            </a:r>
            <a:r>
              <a:rPr lang="en-US" sz="2400" dirty="0" err="1" smtClean="0"/>
              <a:t>radiative</a:t>
            </a:r>
            <a:r>
              <a:rPr lang="en-US" sz="2400" dirty="0" smtClean="0"/>
              <a:t> loss α</a:t>
            </a:r>
            <a:r>
              <a:rPr lang="en-US" sz="2400" baseline="-25000" dirty="0" smtClean="0"/>
              <a:t>0 </a:t>
            </a:r>
            <a:r>
              <a:rPr lang="en-US" sz="2400" dirty="0" smtClean="0"/>
              <a:t>ρ</a:t>
            </a:r>
            <a:r>
              <a:rPr lang="en-US" sz="2400" baseline="30000" dirty="0" smtClean="0"/>
              <a:t>2 </a:t>
            </a:r>
            <a:r>
              <a:rPr lang="en-US" sz="2400" dirty="0" smtClean="0"/>
              <a:t>T</a:t>
            </a:r>
            <a:endParaRPr lang="en-US" sz="2400" dirty="0"/>
          </a:p>
        </p:txBody>
      </p:sp>
      <p:pic>
        <p:nvPicPr>
          <p:cNvPr id="5" name="Picture 4" descr="Fig10a.tiff"/>
          <p:cNvPicPr>
            <a:picLocks noChangeAspect="1"/>
          </p:cNvPicPr>
          <p:nvPr/>
        </p:nvPicPr>
        <p:blipFill>
          <a:blip r:embed="rId2"/>
          <a:stretch>
            <a:fillRect/>
          </a:stretch>
        </p:blipFill>
        <p:spPr>
          <a:xfrm>
            <a:off x="690396" y="1016165"/>
            <a:ext cx="3544537" cy="3925669"/>
          </a:xfrm>
          <a:prstGeom prst="rect">
            <a:avLst/>
          </a:prstGeom>
        </p:spPr>
      </p:pic>
      <p:pic>
        <p:nvPicPr>
          <p:cNvPr id="6" name="Picture 5" descr="Fig10b.tiff"/>
          <p:cNvPicPr>
            <a:picLocks noChangeAspect="1"/>
          </p:cNvPicPr>
          <p:nvPr/>
        </p:nvPicPr>
        <p:blipFill>
          <a:blip r:embed="rId3"/>
          <a:stretch>
            <a:fillRect/>
          </a:stretch>
        </p:blipFill>
        <p:spPr>
          <a:xfrm>
            <a:off x="4230760" y="938715"/>
            <a:ext cx="3603806" cy="4032831"/>
          </a:xfrm>
          <a:prstGeom prst="rect">
            <a:avLst/>
          </a:prstGeom>
        </p:spPr>
      </p:pic>
      <p:sp>
        <p:nvSpPr>
          <p:cNvPr id="9" name="TextBox 8"/>
          <p:cNvSpPr txBox="1"/>
          <p:nvPr/>
        </p:nvSpPr>
        <p:spPr>
          <a:xfrm>
            <a:off x="8348280" y="1796788"/>
            <a:ext cx="184666" cy="369332"/>
          </a:xfrm>
          <a:prstGeom prst="rect">
            <a:avLst/>
          </a:prstGeom>
          <a:noFill/>
        </p:spPr>
        <p:txBody>
          <a:bodyPr wrap="none" rtlCol="0">
            <a:spAutoFit/>
          </a:bodyPr>
          <a:lstStyle/>
          <a:p>
            <a:endParaRPr lang="en-US" dirty="0"/>
          </a:p>
        </p:txBody>
      </p:sp>
      <p:sp>
        <p:nvSpPr>
          <p:cNvPr id="10" name="TextBox 9"/>
          <p:cNvSpPr txBox="1"/>
          <p:nvPr/>
        </p:nvSpPr>
        <p:spPr>
          <a:xfrm>
            <a:off x="199434" y="1489011"/>
            <a:ext cx="1687932" cy="307777"/>
          </a:xfrm>
          <a:prstGeom prst="rect">
            <a:avLst/>
          </a:prstGeom>
          <a:noFill/>
        </p:spPr>
        <p:txBody>
          <a:bodyPr wrap="none" rtlCol="0">
            <a:spAutoFit/>
          </a:bodyPr>
          <a:lstStyle/>
          <a:p>
            <a:r>
              <a:rPr lang="en-US" sz="1400" dirty="0" err="1" smtClean="0">
                <a:solidFill>
                  <a:srgbClr val="FF0000"/>
                </a:solidFill>
              </a:rPr>
              <a:t>δ</a:t>
            </a:r>
            <a:r>
              <a:rPr lang="en-US" sz="1400" dirty="0" smtClean="0">
                <a:solidFill>
                  <a:srgbClr val="FF0000"/>
                </a:solidFill>
              </a:rPr>
              <a:t>-function in density</a:t>
            </a:r>
            <a:endParaRPr lang="en-US" sz="1400" dirty="0">
              <a:solidFill>
                <a:srgbClr val="FF0000"/>
              </a:solidFill>
            </a:endParaRPr>
          </a:p>
        </p:txBody>
      </p:sp>
      <p:sp>
        <p:nvSpPr>
          <p:cNvPr id="11" name="TextBox 10"/>
          <p:cNvSpPr txBox="1"/>
          <p:nvPr/>
        </p:nvSpPr>
        <p:spPr>
          <a:xfrm>
            <a:off x="6702710" y="3035945"/>
            <a:ext cx="2263711" cy="523220"/>
          </a:xfrm>
          <a:prstGeom prst="rect">
            <a:avLst/>
          </a:prstGeom>
          <a:noFill/>
        </p:spPr>
        <p:txBody>
          <a:bodyPr wrap="square" rtlCol="0">
            <a:spAutoFit/>
          </a:bodyPr>
          <a:lstStyle/>
          <a:p>
            <a:r>
              <a:rPr lang="en-US" sz="1400" dirty="0" smtClean="0">
                <a:solidFill>
                  <a:srgbClr val="FF0000"/>
                </a:solidFill>
              </a:rPr>
              <a:t>discontinuity in </a:t>
            </a:r>
            <a:r>
              <a:rPr lang="en-US" sz="1400" dirty="0" err="1" smtClean="0">
                <a:solidFill>
                  <a:srgbClr val="FF0000"/>
                </a:solidFill>
              </a:rPr>
              <a:t>B</a:t>
            </a:r>
            <a:r>
              <a:rPr lang="en-US" sz="1400" baseline="-25000" dirty="0" err="1" smtClean="0">
                <a:solidFill>
                  <a:srgbClr val="FF0000"/>
                </a:solidFill>
              </a:rPr>
              <a:t>z</a:t>
            </a:r>
            <a:r>
              <a:rPr lang="en-US" sz="1400" baseline="-25000" dirty="0" smtClean="0">
                <a:solidFill>
                  <a:srgbClr val="FF0000"/>
                </a:solidFill>
              </a:rPr>
              <a:t>,</a:t>
            </a:r>
            <a:r>
              <a:rPr lang="en-US" sz="1400" dirty="0" smtClean="0">
                <a:solidFill>
                  <a:srgbClr val="FF0000"/>
                </a:solidFill>
              </a:rPr>
              <a:t> implying </a:t>
            </a:r>
            <a:r>
              <a:rPr lang="en-US" sz="1400" dirty="0" err="1" smtClean="0">
                <a:solidFill>
                  <a:srgbClr val="FF0000"/>
                </a:solidFill>
              </a:rPr>
              <a:t>δ</a:t>
            </a:r>
            <a:r>
              <a:rPr lang="en-US" sz="1400" dirty="0" smtClean="0">
                <a:solidFill>
                  <a:srgbClr val="FF0000"/>
                </a:solidFill>
              </a:rPr>
              <a:t>-function in current density</a:t>
            </a:r>
          </a:p>
        </p:txBody>
      </p:sp>
      <p:cxnSp>
        <p:nvCxnSpPr>
          <p:cNvPr id="17" name="Straight Arrow Connector 16"/>
          <p:cNvCxnSpPr/>
          <p:nvPr/>
        </p:nvCxnSpPr>
        <p:spPr>
          <a:xfrm>
            <a:off x="1887366" y="1489011"/>
            <a:ext cx="420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flipV="1">
            <a:off x="6195384" y="3082421"/>
            <a:ext cx="50732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34172" y="5359386"/>
            <a:ext cx="8720055" cy="1200329"/>
          </a:xfrm>
          <a:prstGeom prst="rect">
            <a:avLst/>
          </a:prstGeom>
          <a:noFill/>
        </p:spPr>
        <p:txBody>
          <a:bodyPr wrap="none" rtlCol="0">
            <a:spAutoFit/>
          </a:bodyPr>
          <a:lstStyle/>
          <a:p>
            <a:r>
              <a:rPr lang="en-US" dirty="0" smtClean="0"/>
              <a:t>With too much total mass M, a self-consistent pair of inward thermal fluxes along the </a:t>
            </a:r>
          </a:p>
          <a:p>
            <a:r>
              <a:rPr lang="en-US" dirty="0" smtClean="0"/>
              <a:t>bow-shaped field would have been depleted by the dominating </a:t>
            </a:r>
            <a:r>
              <a:rPr lang="en-US" dirty="0" err="1" smtClean="0"/>
              <a:t>radiative</a:t>
            </a:r>
            <a:r>
              <a:rPr lang="en-US" dirty="0" smtClean="0"/>
              <a:t> loss before Y=0 </a:t>
            </a:r>
          </a:p>
          <a:p>
            <a:r>
              <a:rPr lang="en-US" dirty="0" smtClean="0"/>
              <a:t>is reached, so that the core of the slab would cool to zero temperature, manifesting in </a:t>
            </a:r>
          </a:p>
          <a:p>
            <a:r>
              <a:rPr lang="en-US" dirty="0" smtClean="0"/>
              <a:t>the inevitable </a:t>
            </a:r>
            <a:r>
              <a:rPr lang="en-US" dirty="0" err="1" smtClean="0"/>
              <a:t>δ</a:t>
            </a:r>
            <a:r>
              <a:rPr lang="en-US" dirty="0" smtClean="0"/>
              <a:t>-function distributions in fluid and current densities in the equilibrium state. </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042"/>
            <a:ext cx="8229600" cy="1143000"/>
          </a:xfrm>
        </p:spPr>
        <p:txBody>
          <a:bodyPr>
            <a:normAutofit/>
          </a:bodyPr>
          <a:lstStyle/>
          <a:p>
            <a:r>
              <a:rPr lang="en-US" sz="2800" dirty="0" smtClean="0"/>
              <a:t>A few statements on thermal collapse</a:t>
            </a:r>
            <a:endParaRPr lang="en-US" sz="2800" dirty="0"/>
          </a:p>
        </p:txBody>
      </p:sp>
      <p:sp>
        <p:nvSpPr>
          <p:cNvPr id="5" name="Content Placeholder 4"/>
          <p:cNvSpPr>
            <a:spLocks noGrp="1"/>
          </p:cNvSpPr>
          <p:nvPr>
            <p:ph idx="1"/>
          </p:nvPr>
        </p:nvSpPr>
        <p:spPr>
          <a:xfrm>
            <a:off x="457200" y="921958"/>
            <a:ext cx="8229600" cy="5204205"/>
          </a:xfrm>
        </p:spPr>
        <p:txBody>
          <a:bodyPr>
            <a:normAutofit fontScale="85000" lnSpcReduction="10000"/>
          </a:bodyPr>
          <a:lstStyle/>
          <a:p>
            <a:r>
              <a:rPr lang="en-US" sz="2400" dirty="0" smtClean="0"/>
              <a:t>There are 2 heat insulation mechanisms. The magnetic field is an insulator in its perpendicular direction.  The fluid is self-insulating by its gravitational stratification,  too much columnar mass along the field shutting out the conductive coronal heat.  So, is there so much mass in the prominence for this effect to be important?</a:t>
            </a:r>
          </a:p>
          <a:p>
            <a:r>
              <a:rPr lang="en-US" sz="2400" dirty="0" smtClean="0"/>
              <a:t>The mathematical model shows that under the frozen-in condition, force-balance and steady energy transport cannot generally both be met without a fraction of the frozen-in mass collapsing into a </a:t>
            </a:r>
            <a:r>
              <a:rPr lang="en-US" sz="2400" dirty="0" err="1" smtClean="0"/>
              <a:t>δ</a:t>
            </a:r>
            <a:r>
              <a:rPr lang="en-US" sz="2400" dirty="0" smtClean="0"/>
              <a:t>-function mass sheet, within which its discrete current must dissipate resistively.  Thus, the frozen-in condition creates such extreme circumstances under which it breaks down.  Are the observed descending  thin dense threads in the prominence interior such a resistive flow?  See Low, Berger, </a:t>
            </a:r>
            <a:r>
              <a:rPr lang="en-US" sz="2400" dirty="0" err="1" smtClean="0"/>
              <a:t>Casini</a:t>
            </a:r>
            <a:r>
              <a:rPr lang="en-US" sz="2400" dirty="0" smtClean="0"/>
              <a:t> &amp; Liu (2012) for the ramification of such a possibility.</a:t>
            </a:r>
          </a:p>
          <a:p>
            <a:r>
              <a:rPr lang="en-US" sz="2400" dirty="0" smtClean="0"/>
              <a:t> Perhaps canonical numbers like 5,000K and particle densities of the order of 10</a:t>
            </a:r>
            <a:r>
              <a:rPr lang="en-US" sz="2400" baseline="30000" dirty="0" smtClean="0"/>
              <a:t>11</a:t>
            </a:r>
            <a:r>
              <a:rPr lang="en-US" sz="2400" dirty="0" smtClean="0"/>
              <a:t> cm</a:t>
            </a:r>
            <a:r>
              <a:rPr lang="en-US" sz="2400" baseline="30000" dirty="0" smtClean="0"/>
              <a:t>-3</a:t>
            </a:r>
            <a:r>
              <a:rPr lang="en-US" sz="2400" dirty="0" smtClean="0"/>
              <a:t> are only properties of the observed optically-thin parts of prominences.  Fluids of much higher densities, much lower degrees of ionization and temperatures than we conventionally contemplate may exist in the prominence.</a:t>
            </a:r>
            <a:endParaRPr 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472"/>
            <a:ext cx="8229600" cy="1143000"/>
          </a:xfrm>
        </p:spPr>
        <p:txBody>
          <a:bodyPr>
            <a:normAutofit/>
          </a:bodyPr>
          <a:lstStyle/>
          <a:p>
            <a:r>
              <a:rPr lang="en-US" sz="2800" b="1" dirty="0" smtClean="0">
                <a:solidFill>
                  <a:srgbClr val="FF6600"/>
                </a:solidFill>
              </a:rPr>
              <a:t>The Parker (1994) spontaneous current-sheets</a:t>
            </a:r>
            <a:endParaRPr lang="en-US" sz="2800" dirty="0">
              <a:solidFill>
                <a:srgbClr val="FF6600"/>
              </a:solidFill>
            </a:endParaRPr>
          </a:p>
        </p:txBody>
      </p:sp>
      <p:sp>
        <p:nvSpPr>
          <p:cNvPr id="3" name="Content Placeholder 2"/>
          <p:cNvSpPr>
            <a:spLocks noGrp="1"/>
          </p:cNvSpPr>
          <p:nvPr>
            <p:ph idx="1"/>
          </p:nvPr>
        </p:nvSpPr>
        <p:spPr>
          <a:xfrm>
            <a:off x="457200" y="635070"/>
            <a:ext cx="8229600" cy="6164858"/>
          </a:xfrm>
        </p:spPr>
        <p:txBody>
          <a:bodyPr>
            <a:noAutofit/>
          </a:bodyPr>
          <a:lstStyle/>
          <a:p>
            <a:r>
              <a:rPr lang="en-US" sz="2000" dirty="0" smtClean="0"/>
              <a:t>The 1D </a:t>
            </a:r>
            <a:r>
              <a:rPr lang="en-US" sz="2000" dirty="0" err="1" smtClean="0"/>
              <a:t>Kippenhahn-Schlüter</a:t>
            </a:r>
            <a:r>
              <a:rPr lang="en-US" sz="2000" dirty="0" smtClean="0"/>
              <a:t> slab is made up of identical bowed flux tubes. The model serves to show self-collapse without the complication of force-balance among flux-tubes.</a:t>
            </a:r>
          </a:p>
          <a:p>
            <a:r>
              <a:rPr lang="en-US" sz="2000" dirty="0" smtClean="0"/>
              <a:t>In 2D and 3 D fields, especially of complex topologies such as considered by van </a:t>
            </a:r>
            <a:r>
              <a:rPr lang="en-US" sz="2000" dirty="0" err="1" smtClean="0"/>
              <a:t>Ballegooijen</a:t>
            </a:r>
            <a:r>
              <a:rPr lang="en-US" sz="2000" dirty="0" smtClean="0"/>
              <a:t> &amp; Cranmer (2010), tube interaction leads to current-sheet formation.  Each flux tube rapidly equilibrates to meet hydrostatic and thermal-balance requirements along the field, on the one hand, and cross-field balance of the Lorentz force, on the other.  Each tube is thermally insulated from the adjacent tubes, so that the thermal structures of adjacent tubes are uncorrelated.  Thus the fluid pressure is generally discontinuous across magnetic flux surfaces.  In the low plasma </a:t>
            </a:r>
            <a:r>
              <a:rPr lang="en-US" sz="2000" dirty="0" err="1" smtClean="0"/>
              <a:t>β</a:t>
            </a:r>
            <a:r>
              <a:rPr lang="en-US" sz="2000" dirty="0" smtClean="0"/>
              <a:t> environment, the field readily takes up the stress with compensating discontinuous jumps in magnetic pressure.  Magnetic tangential discontinuities thus form which must dissipate resistively in spite of the small but nonzero resistivity.  Is this Parker process applied to prominences relevant to the massive prominence drainage observed by SDO/AIA as reported by Liu, Berger &amp; Low (2012)?</a:t>
            </a:r>
          </a:p>
          <a:p>
            <a:r>
              <a:rPr lang="en-US" sz="2000" dirty="0" smtClean="0"/>
              <a:t>The Parker current-sheet process under prominence condition is treated by Low, Liu, Berger &amp; </a:t>
            </a:r>
            <a:r>
              <a:rPr lang="en-US" sz="2000" dirty="0" err="1" smtClean="0"/>
              <a:t>Casini</a:t>
            </a:r>
            <a:r>
              <a:rPr lang="en-US" sz="2000" dirty="0" smtClean="0"/>
              <a:t> (2012).</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826"/>
            <a:ext cx="8229600" cy="1143000"/>
          </a:xfrm>
        </p:spPr>
        <p:txBody>
          <a:bodyPr>
            <a:normAutofit/>
          </a:bodyPr>
          <a:lstStyle/>
          <a:p>
            <a:r>
              <a:rPr lang="en-US" sz="2400" dirty="0" smtClean="0"/>
              <a:t>2D </a:t>
            </a:r>
            <a:r>
              <a:rPr lang="en-US" sz="2400" dirty="0" err="1" smtClean="0"/>
              <a:t>magnetostatic</a:t>
            </a:r>
            <a:r>
              <a:rPr lang="en-US" sz="2400" dirty="0" smtClean="0"/>
              <a:t> prominence, just to show how intractable the problem can get to be …..</a:t>
            </a:r>
            <a:endParaRPr lang="en-US" sz="2400" dirty="0"/>
          </a:p>
        </p:txBody>
      </p:sp>
      <p:graphicFrame>
        <p:nvGraphicFramePr>
          <p:cNvPr id="3" name="Object 2"/>
          <p:cNvGraphicFramePr>
            <a:graphicFrameLocks noChangeAspect="1"/>
          </p:cNvGraphicFramePr>
          <p:nvPr/>
        </p:nvGraphicFramePr>
        <p:xfrm>
          <a:off x="2217187" y="1283070"/>
          <a:ext cx="6540500" cy="5497512"/>
        </p:xfrm>
        <a:graphic>
          <a:graphicData uri="http://schemas.openxmlformats.org/presentationml/2006/ole">
            <p:oleObj spid="_x0000_s1157122" name="Equation" r:id="rId3" imgW="3670300" imgH="3086100" progId="Equation.3">
              <p:embed/>
            </p:oleObj>
          </a:graphicData>
        </a:graphic>
      </p:graphicFrame>
      <p:sp>
        <p:nvSpPr>
          <p:cNvPr id="5" name="TextBox 4"/>
          <p:cNvSpPr txBox="1"/>
          <p:nvPr/>
        </p:nvSpPr>
        <p:spPr>
          <a:xfrm>
            <a:off x="207340" y="2824835"/>
            <a:ext cx="1967205" cy="307777"/>
          </a:xfrm>
          <a:prstGeom prst="rect">
            <a:avLst/>
          </a:prstGeom>
          <a:noFill/>
        </p:spPr>
        <p:txBody>
          <a:bodyPr wrap="none" rtlCol="0">
            <a:spAutoFit/>
          </a:bodyPr>
          <a:lstStyle/>
          <a:p>
            <a:r>
              <a:rPr lang="en-US" sz="1400" dirty="0" smtClean="0">
                <a:solidFill>
                  <a:srgbClr val="FF0000"/>
                </a:solidFill>
              </a:rPr>
              <a:t>cross-field force-balance</a:t>
            </a:r>
            <a:endParaRPr lang="en-US" sz="1400" dirty="0">
              <a:solidFill>
                <a:srgbClr val="FF0000"/>
              </a:solidFill>
            </a:endParaRPr>
          </a:p>
        </p:txBody>
      </p:sp>
      <p:sp>
        <p:nvSpPr>
          <p:cNvPr id="6" name="TextBox 5"/>
          <p:cNvSpPr txBox="1"/>
          <p:nvPr/>
        </p:nvSpPr>
        <p:spPr>
          <a:xfrm>
            <a:off x="143220" y="3572338"/>
            <a:ext cx="2031325" cy="523220"/>
          </a:xfrm>
          <a:prstGeom prst="rect">
            <a:avLst/>
          </a:prstGeom>
          <a:noFill/>
        </p:spPr>
        <p:txBody>
          <a:bodyPr wrap="none" rtlCol="0">
            <a:spAutoFit/>
          </a:bodyPr>
          <a:lstStyle/>
          <a:p>
            <a:r>
              <a:rPr lang="en-US" sz="1400" dirty="0" smtClean="0">
                <a:solidFill>
                  <a:srgbClr val="FF0000"/>
                </a:solidFill>
              </a:rPr>
              <a:t>hydrostatic force-balance </a:t>
            </a:r>
          </a:p>
          <a:p>
            <a:r>
              <a:rPr lang="en-US" sz="1400" dirty="0" smtClean="0">
                <a:solidFill>
                  <a:srgbClr val="FF0000"/>
                </a:solidFill>
              </a:rPr>
              <a:t>along field</a:t>
            </a:r>
            <a:endParaRPr lang="en-US" sz="1400" dirty="0">
              <a:solidFill>
                <a:srgbClr val="FF0000"/>
              </a:solidFill>
            </a:endParaRPr>
          </a:p>
        </p:txBody>
      </p:sp>
      <p:sp>
        <p:nvSpPr>
          <p:cNvPr id="7" name="TextBox 6"/>
          <p:cNvSpPr txBox="1"/>
          <p:nvPr/>
        </p:nvSpPr>
        <p:spPr>
          <a:xfrm>
            <a:off x="1023738" y="4936982"/>
            <a:ext cx="1069524" cy="307777"/>
          </a:xfrm>
          <a:prstGeom prst="rect">
            <a:avLst/>
          </a:prstGeom>
          <a:noFill/>
        </p:spPr>
        <p:txBody>
          <a:bodyPr wrap="none" rtlCol="0">
            <a:spAutoFit/>
          </a:bodyPr>
          <a:lstStyle/>
          <a:p>
            <a:r>
              <a:rPr lang="en-US" sz="1400" dirty="0" smtClean="0">
                <a:solidFill>
                  <a:srgbClr val="FF0000"/>
                </a:solidFill>
              </a:rPr>
              <a:t>thermal flux</a:t>
            </a:r>
            <a:endParaRPr lang="en-US" sz="1400" dirty="0">
              <a:solidFill>
                <a:srgbClr val="FF0000"/>
              </a:solidFill>
            </a:endParaRPr>
          </a:p>
        </p:txBody>
      </p:sp>
      <p:sp>
        <p:nvSpPr>
          <p:cNvPr id="8" name="TextBox 7"/>
          <p:cNvSpPr txBox="1"/>
          <p:nvPr/>
        </p:nvSpPr>
        <p:spPr>
          <a:xfrm>
            <a:off x="730400" y="5717674"/>
            <a:ext cx="1390124" cy="307777"/>
          </a:xfrm>
          <a:prstGeom prst="rect">
            <a:avLst/>
          </a:prstGeom>
          <a:noFill/>
        </p:spPr>
        <p:txBody>
          <a:bodyPr wrap="none" rtlCol="0">
            <a:spAutoFit/>
          </a:bodyPr>
          <a:lstStyle/>
          <a:p>
            <a:r>
              <a:rPr lang="en-US" sz="1400" dirty="0" smtClean="0">
                <a:solidFill>
                  <a:srgbClr val="FF0000"/>
                </a:solidFill>
              </a:rPr>
              <a:t>thermal-balance</a:t>
            </a:r>
            <a:endParaRPr lang="en-US" sz="1400" dirty="0">
              <a:solidFill>
                <a:srgbClr val="FF0000"/>
              </a:solidFill>
            </a:endParaRPr>
          </a:p>
        </p:txBody>
      </p:sp>
      <p:sp>
        <p:nvSpPr>
          <p:cNvPr id="10" name="TextBox 9"/>
          <p:cNvSpPr txBox="1"/>
          <p:nvPr/>
        </p:nvSpPr>
        <p:spPr>
          <a:xfrm>
            <a:off x="925735" y="6400806"/>
            <a:ext cx="1109611" cy="307777"/>
          </a:xfrm>
          <a:prstGeom prst="rect">
            <a:avLst/>
          </a:prstGeom>
          <a:noFill/>
        </p:spPr>
        <p:txBody>
          <a:bodyPr wrap="none" rtlCol="0">
            <a:spAutoFit/>
          </a:bodyPr>
          <a:lstStyle/>
          <a:p>
            <a:r>
              <a:rPr lang="en-US" sz="1400" dirty="0" smtClean="0">
                <a:solidFill>
                  <a:srgbClr val="FF0000"/>
                </a:solidFill>
              </a:rPr>
              <a:t>ideal gas law</a:t>
            </a:r>
            <a:endParaRPr lang="en-US" sz="1400" dirty="0">
              <a:solidFill>
                <a:srgbClr val="FF0000"/>
              </a:solidFill>
            </a:endParaRPr>
          </a:p>
        </p:txBody>
      </p:sp>
      <p:sp>
        <p:nvSpPr>
          <p:cNvPr id="12" name="TextBox 11"/>
          <p:cNvSpPr txBox="1"/>
          <p:nvPr/>
        </p:nvSpPr>
        <p:spPr>
          <a:xfrm>
            <a:off x="143220" y="2144512"/>
            <a:ext cx="4730306" cy="369332"/>
          </a:xfrm>
          <a:prstGeom prst="rect">
            <a:avLst/>
          </a:prstGeom>
          <a:noFill/>
        </p:spPr>
        <p:txBody>
          <a:bodyPr wrap="none" rtlCol="0">
            <a:spAutoFit/>
          </a:bodyPr>
          <a:lstStyle/>
          <a:p>
            <a:r>
              <a:rPr lang="en-US" b="1" dirty="0" smtClean="0">
                <a:solidFill>
                  <a:srgbClr val="008000"/>
                </a:solidFill>
              </a:rPr>
              <a:t>Heated, radiating, thermally-conducting model:</a:t>
            </a:r>
            <a:endParaRPr lang="en-US" b="1" dirty="0">
              <a:solidFill>
                <a:srgbClr val="008000"/>
              </a:solidFill>
            </a:endParaRPr>
          </a:p>
        </p:txBody>
      </p:sp>
      <p:sp>
        <p:nvSpPr>
          <p:cNvPr id="13" name="TextBox 12"/>
          <p:cNvSpPr txBox="1"/>
          <p:nvPr/>
        </p:nvSpPr>
        <p:spPr>
          <a:xfrm>
            <a:off x="6181494" y="2144512"/>
            <a:ext cx="1947468" cy="369332"/>
          </a:xfrm>
          <a:prstGeom prst="rect">
            <a:avLst/>
          </a:prstGeom>
          <a:noFill/>
        </p:spPr>
        <p:txBody>
          <a:bodyPr wrap="none" rtlCol="0">
            <a:spAutoFit/>
          </a:bodyPr>
          <a:lstStyle/>
          <a:p>
            <a:r>
              <a:rPr lang="en-US" b="1" dirty="0" smtClean="0">
                <a:solidFill>
                  <a:srgbClr val="008000"/>
                </a:solidFill>
              </a:rPr>
              <a:t>Isothermal model:</a:t>
            </a:r>
            <a:endParaRPr lang="en-US" b="1" dirty="0">
              <a:solidFill>
                <a:srgbClr val="008000"/>
              </a:solidFill>
            </a:endParaRPr>
          </a:p>
        </p:txBody>
      </p:sp>
      <p:sp>
        <p:nvSpPr>
          <p:cNvPr id="14" name="TextBox 13"/>
          <p:cNvSpPr txBox="1"/>
          <p:nvPr/>
        </p:nvSpPr>
        <p:spPr>
          <a:xfrm>
            <a:off x="5701838" y="4405706"/>
            <a:ext cx="1794707" cy="307777"/>
          </a:xfrm>
          <a:prstGeom prst="rect">
            <a:avLst/>
          </a:prstGeom>
          <a:noFill/>
        </p:spPr>
        <p:txBody>
          <a:bodyPr wrap="none" rtlCol="0">
            <a:spAutoFit/>
          </a:bodyPr>
          <a:lstStyle/>
          <a:p>
            <a:r>
              <a:rPr lang="en-US" sz="1400" dirty="0" smtClean="0">
                <a:solidFill>
                  <a:srgbClr val="FF0000"/>
                </a:solidFill>
              </a:rPr>
              <a:t>mass-loading function</a:t>
            </a:r>
            <a:endParaRPr lang="en-US" sz="1400" dirty="0">
              <a:solidFill>
                <a:srgbClr val="FF0000"/>
              </a:solidFill>
            </a:endParaRPr>
          </a:p>
        </p:txBody>
      </p:sp>
      <p:cxnSp>
        <p:nvCxnSpPr>
          <p:cNvPr id="16" name="Straight Arrow Connector 15"/>
          <p:cNvCxnSpPr/>
          <p:nvPr/>
        </p:nvCxnSpPr>
        <p:spPr>
          <a:xfrm rot="5400000" flipH="1" flipV="1">
            <a:off x="6376123" y="4250632"/>
            <a:ext cx="31014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798"/>
            <a:ext cx="8058484" cy="768085"/>
          </a:xfrm>
        </p:spPr>
        <p:txBody>
          <a:bodyPr>
            <a:normAutofit fontScale="90000"/>
          </a:bodyPr>
          <a:lstStyle/>
          <a:p>
            <a:r>
              <a:rPr lang="en-US" sz="2222" dirty="0" smtClean="0"/>
              <a:t>Break-up of </a:t>
            </a:r>
            <a:r>
              <a:rPr lang="en-US" sz="2222" dirty="0" err="1" smtClean="0"/>
              <a:t>Kippenhahn-Schluter</a:t>
            </a:r>
            <a:r>
              <a:rPr lang="en-US" sz="2222" dirty="0" smtClean="0"/>
              <a:t> slab to 2D vertically periodic isothermal slab, each period containing the same total mass distributed around two maxima.</a:t>
            </a:r>
            <a:r>
              <a:rPr lang="en-US" sz="2400" dirty="0" smtClean="0"/>
              <a:t/>
            </a:r>
            <a:br>
              <a:rPr lang="en-US" sz="2400" dirty="0" smtClean="0"/>
            </a:br>
            <a:endParaRPr lang="en-US" sz="2400" dirty="0"/>
          </a:p>
        </p:txBody>
      </p:sp>
      <p:pic>
        <p:nvPicPr>
          <p:cNvPr id="4" name="Picture 3" descr="Fig4.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rot="16200000">
            <a:off x="86281" y="-257363"/>
            <a:ext cx="6202946" cy="8027779"/>
          </a:xfrm>
          <a:prstGeom prst="rect">
            <a:avLst/>
          </a:prstGeom>
        </p:spPr>
      </p:pic>
      <p:pic>
        <p:nvPicPr>
          <p:cNvPr id="5" name="Picture 4" descr="Fig6.eps"/>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rot="16200000">
            <a:off x="4874181" y="-257364"/>
            <a:ext cx="6202945" cy="8027777"/>
          </a:xfrm>
          <a:prstGeom prst="rect">
            <a:avLst/>
          </a:prstGeom>
        </p:spPr>
      </p:pic>
      <p:sp>
        <p:nvSpPr>
          <p:cNvPr id="6" name="TextBox 5"/>
          <p:cNvSpPr txBox="1"/>
          <p:nvPr/>
        </p:nvSpPr>
        <p:spPr>
          <a:xfrm>
            <a:off x="721916" y="6243053"/>
            <a:ext cx="2754480" cy="369332"/>
          </a:xfrm>
          <a:prstGeom prst="rect">
            <a:avLst/>
          </a:prstGeom>
          <a:noFill/>
        </p:spPr>
        <p:txBody>
          <a:bodyPr wrap="none" rtlCol="0">
            <a:spAutoFit/>
          </a:bodyPr>
          <a:lstStyle/>
          <a:p>
            <a:r>
              <a:rPr lang="en-US" dirty="0" smtClean="0"/>
              <a:t>All field-lines are U-shaped.</a:t>
            </a:r>
            <a:endParaRPr lang="en-US" dirty="0"/>
          </a:p>
        </p:txBody>
      </p:sp>
      <p:sp>
        <p:nvSpPr>
          <p:cNvPr id="7" name="TextBox 6"/>
          <p:cNvSpPr txBox="1"/>
          <p:nvPr/>
        </p:nvSpPr>
        <p:spPr>
          <a:xfrm>
            <a:off x="4934645" y="6245545"/>
            <a:ext cx="4261541" cy="369332"/>
          </a:xfrm>
          <a:prstGeom prst="rect">
            <a:avLst/>
          </a:prstGeom>
          <a:noFill/>
        </p:spPr>
        <p:txBody>
          <a:bodyPr wrap="none" rtlCol="0">
            <a:spAutoFit/>
          </a:bodyPr>
          <a:lstStyle/>
          <a:p>
            <a:r>
              <a:rPr lang="en-US" dirty="0" smtClean="0"/>
              <a:t>U-shaped field-lines with magnetic bubbles.</a:t>
            </a:r>
            <a:endParaRPr lang="en-US" dirty="0"/>
          </a:p>
        </p:txBody>
      </p:sp>
      <p:sp>
        <p:nvSpPr>
          <p:cNvPr id="8" name="TextBox 7"/>
          <p:cNvSpPr txBox="1"/>
          <p:nvPr/>
        </p:nvSpPr>
        <p:spPr>
          <a:xfrm>
            <a:off x="4234856" y="1062637"/>
            <a:ext cx="4359587" cy="307777"/>
          </a:xfrm>
          <a:prstGeom prst="rect">
            <a:avLst/>
          </a:prstGeom>
          <a:noFill/>
        </p:spPr>
        <p:txBody>
          <a:bodyPr wrap="none" rtlCol="0">
            <a:spAutoFit/>
          </a:bodyPr>
          <a:lstStyle/>
          <a:p>
            <a:r>
              <a:rPr lang="en-US" sz="1400" dirty="0" smtClean="0">
                <a:solidFill>
                  <a:srgbClr val="FF0000"/>
                </a:solidFill>
              </a:rPr>
              <a:t>magnetic bubble of thermally completely isolated plasma</a:t>
            </a:r>
            <a:endParaRPr lang="en-US" sz="1400" dirty="0">
              <a:solidFill>
                <a:srgbClr val="FF0000"/>
              </a:solidFill>
            </a:endParaRPr>
          </a:p>
        </p:txBody>
      </p:sp>
      <p:cxnSp>
        <p:nvCxnSpPr>
          <p:cNvPr id="10" name="Straight Arrow Connector 9"/>
          <p:cNvCxnSpPr/>
          <p:nvPr/>
        </p:nvCxnSpPr>
        <p:spPr>
          <a:xfrm>
            <a:off x="5641475" y="1423887"/>
            <a:ext cx="1390316" cy="12230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256395" y="3166777"/>
            <a:ext cx="2880604" cy="738664"/>
          </a:xfrm>
          <a:prstGeom prst="rect">
            <a:avLst/>
          </a:prstGeom>
          <a:noFill/>
        </p:spPr>
        <p:txBody>
          <a:bodyPr wrap="none" rtlCol="0">
            <a:spAutoFit/>
          </a:bodyPr>
          <a:lstStyle/>
          <a:p>
            <a:r>
              <a:rPr lang="en-US" sz="1400" dirty="0" smtClean="0">
                <a:solidFill>
                  <a:srgbClr val="FF0000"/>
                </a:solidFill>
              </a:rPr>
              <a:t>necking into a bubble creating totally </a:t>
            </a:r>
          </a:p>
          <a:p>
            <a:r>
              <a:rPr lang="en-US" sz="1400" dirty="0" smtClean="0">
                <a:solidFill>
                  <a:srgbClr val="FF0000"/>
                </a:solidFill>
              </a:rPr>
              <a:t>different thermal structures along </a:t>
            </a:r>
          </a:p>
          <a:p>
            <a:r>
              <a:rPr lang="en-US" sz="1400" dirty="0" smtClean="0">
                <a:solidFill>
                  <a:srgbClr val="FF0000"/>
                </a:solidFill>
              </a:rPr>
              <a:t>adjacent flux tubes </a:t>
            </a:r>
            <a:endParaRPr lang="en-US" sz="1400" dirty="0">
              <a:solidFill>
                <a:srgbClr val="FF0000"/>
              </a:solidFill>
            </a:endParaRPr>
          </a:p>
        </p:txBody>
      </p:sp>
      <p:cxnSp>
        <p:nvCxnSpPr>
          <p:cNvPr id="17" name="Straight Arrow Connector 16"/>
          <p:cNvCxnSpPr/>
          <p:nvPr/>
        </p:nvCxnSpPr>
        <p:spPr>
          <a:xfrm>
            <a:off x="6238017" y="3841927"/>
            <a:ext cx="793774" cy="4111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800" b="1" dirty="0"/>
          </a:p>
        </p:txBody>
      </p:sp>
      <p:pic>
        <p:nvPicPr>
          <p:cNvPr id="4" name="Picture 3" descr="20020723_0430_c2_1024.jpg"/>
          <p:cNvPicPr>
            <a:picLocks noChangeAspect="1"/>
          </p:cNvPicPr>
          <p:nvPr/>
        </p:nvPicPr>
        <p:blipFill>
          <a:blip r:embed="rId2"/>
          <a:stretch>
            <a:fillRect/>
          </a:stretch>
        </p:blipFill>
        <p:spPr>
          <a:xfrm>
            <a:off x="-23085" y="1297878"/>
            <a:ext cx="5599651" cy="5599651"/>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3364" name="Rectangle 4"/>
          <p:cNvSpPr>
            <a:spLocks noGrp="1" noChangeArrowheads="1"/>
          </p:cNvSpPr>
          <p:nvPr>
            <p:ph type="title"/>
          </p:nvPr>
        </p:nvSpPr>
        <p:spPr/>
        <p:txBody>
          <a:bodyPr>
            <a:normAutofit/>
          </a:bodyPr>
          <a:lstStyle/>
          <a:p>
            <a:r>
              <a:rPr lang="en-US" sz="3600" b="1" dirty="0"/>
              <a:t>A Reconnection </a:t>
            </a:r>
            <a:r>
              <a:rPr lang="en-US" sz="3600" b="1" dirty="0" smtClean="0"/>
              <a:t>Sequence</a:t>
            </a:r>
            <a:br>
              <a:rPr lang="en-US" sz="3600" b="1" dirty="0" smtClean="0"/>
            </a:br>
            <a:r>
              <a:rPr lang="en-US" sz="1600" b="1" dirty="0" smtClean="0"/>
              <a:t>Petrie &amp; Low (2005)</a:t>
            </a:r>
            <a:endParaRPr lang="en-US" sz="3600" b="1" dirty="0"/>
          </a:p>
        </p:txBody>
      </p:sp>
      <p:pic>
        <p:nvPicPr>
          <p:cNvPr id="783365" name="Picture 5" descr="a"/>
          <p:cNvPicPr>
            <a:picLocks noGrp="1" noChangeAspect="1" noChangeArrowheads="1"/>
          </p:cNvPicPr>
          <p:nvPr>
            <p:ph sz="half" idx="1"/>
          </p:nvPr>
        </p:nvPicPr>
        <p:blipFill>
          <a:blip r:embed="rId2"/>
          <a:srcRect/>
          <a:stretch>
            <a:fillRect/>
          </a:stretch>
        </p:blipFill>
        <p:spPr>
          <a:xfrm>
            <a:off x="685800" y="2609850"/>
            <a:ext cx="3810000" cy="2857500"/>
          </a:xfrm>
          <a:noFill/>
          <a:ln/>
        </p:spPr>
      </p:pic>
      <p:pic>
        <p:nvPicPr>
          <p:cNvPr id="783370" name="Picture 10" descr="b"/>
          <p:cNvPicPr>
            <a:picLocks noGrp="1" noChangeAspect="1" noChangeArrowheads="1"/>
          </p:cNvPicPr>
          <p:nvPr>
            <p:ph sz="half" idx="2"/>
          </p:nvPr>
        </p:nvPicPr>
        <p:blipFill>
          <a:blip r:embed="rId3"/>
          <a:srcRect/>
          <a:stretch>
            <a:fillRect/>
          </a:stretch>
        </p:blipFill>
        <p:spPr>
          <a:xfrm>
            <a:off x="4648200" y="2609850"/>
            <a:ext cx="3810000" cy="2857500"/>
          </a:xfrm>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70"/>
            <a:ext cx="8229600" cy="1143000"/>
          </a:xfrm>
        </p:spPr>
        <p:txBody>
          <a:bodyPr>
            <a:normAutofit/>
          </a:bodyPr>
          <a:lstStyle/>
          <a:p>
            <a:r>
              <a:rPr lang="en-US" sz="2400" b="1" dirty="0" smtClean="0">
                <a:solidFill>
                  <a:srgbClr val="FF6600"/>
                </a:solidFill>
              </a:rPr>
              <a:t>The Berger et al. (2011) proposal and intriguing questions </a:t>
            </a:r>
            <a:r>
              <a:rPr lang="en-US" sz="2400" b="1" dirty="0" smtClean="0"/>
              <a:t/>
            </a:r>
            <a:br>
              <a:rPr lang="en-US" sz="2400" b="1" dirty="0" smtClean="0"/>
            </a:br>
            <a:endParaRPr lang="en-US" sz="2222" b="1" dirty="0"/>
          </a:p>
        </p:txBody>
      </p:sp>
      <p:sp>
        <p:nvSpPr>
          <p:cNvPr id="5" name="Content Placeholder 4"/>
          <p:cNvSpPr>
            <a:spLocks noGrp="1"/>
          </p:cNvSpPr>
          <p:nvPr>
            <p:ph idx="1"/>
          </p:nvPr>
        </p:nvSpPr>
        <p:spPr>
          <a:xfrm>
            <a:off x="457200" y="654266"/>
            <a:ext cx="8484320" cy="6203733"/>
          </a:xfrm>
        </p:spPr>
        <p:txBody>
          <a:bodyPr>
            <a:normAutofit fontScale="92500" lnSpcReduction="20000"/>
          </a:bodyPr>
          <a:lstStyle/>
          <a:p>
            <a:r>
              <a:rPr lang="en-US" sz="2400" dirty="0" smtClean="0"/>
              <a:t>Emerging magnetic flux drives a constant cycling of mass from the </a:t>
            </a:r>
            <a:r>
              <a:rPr lang="en-US" sz="2400" dirty="0" err="1" smtClean="0"/>
              <a:t>chromosphere</a:t>
            </a:r>
            <a:r>
              <a:rPr lang="en-US" sz="2400" dirty="0" smtClean="0"/>
              <a:t>, in the form of heated, tenuous hot plasma, up into the coronal cavity overlying a quiescent prominence. This up-flow leaves the magnetic flux behind in the cavity and returns as the draining vertical threads, essentially establishing a novel form of ’magneto-thermal’ convection in the solar outer atmosphere.</a:t>
            </a:r>
          </a:p>
          <a:p>
            <a:r>
              <a:rPr lang="en-US" sz="2400" dirty="0" smtClean="0"/>
              <a:t>Is the helmet cavity a flux rope?  If it is, does it grow in size to eruption by this convection?  Are the observed lanes of bubbly hot tenuous fluids and macroscopic bubbles and plumes actually magnetic flux systems continually added to the cavity?  Is this how magnetic </a:t>
            </a:r>
            <a:r>
              <a:rPr lang="en-US" sz="2400" dirty="0" err="1" smtClean="0"/>
              <a:t>helicity</a:t>
            </a:r>
            <a:r>
              <a:rPr lang="en-US" sz="2400" dirty="0" smtClean="0"/>
              <a:t> accumulates in the corona as described in Zhang &amp; Low (2005)?  We need </a:t>
            </a:r>
            <a:r>
              <a:rPr lang="en-US" sz="2400" dirty="0" err="1" smtClean="0"/>
              <a:t>polarimetric</a:t>
            </a:r>
            <a:r>
              <a:rPr lang="en-US" sz="2400" dirty="0" smtClean="0"/>
              <a:t> field measurements!</a:t>
            </a:r>
          </a:p>
          <a:p>
            <a:r>
              <a:rPr lang="en-US" sz="2400" dirty="0" smtClean="0"/>
              <a:t>Can observations show that enough mass exists in the cavity to condense to </a:t>
            </a:r>
            <a:r>
              <a:rPr lang="en-US" sz="2400" dirty="0" err="1" smtClean="0"/>
              <a:t>chromospheric</a:t>
            </a:r>
            <a:r>
              <a:rPr lang="en-US" sz="2400" dirty="0" smtClean="0"/>
              <a:t> and even lower temperatures, resulting in thermal collapse and current-sheet formation, as an explanation of the impressive mass drainage observed in prominences?</a:t>
            </a:r>
          </a:p>
          <a:p>
            <a:r>
              <a:rPr lang="en-US" sz="2400" dirty="0" smtClean="0"/>
              <a:t>If these ideas are valid, we are a step closer to interpreting the 3-part coronal helmet from slow evolution to CME eruption in terms of specific physical processes.  </a:t>
            </a:r>
          </a:p>
          <a:p>
            <a:r>
              <a:rPr lang="en-US" sz="2400" dirty="0" smtClean="0"/>
              <a:t>This is the progress and excitement </a:t>
            </a:r>
            <a:r>
              <a:rPr lang="en-US" sz="2400" dirty="0" err="1" smtClean="0"/>
              <a:t>Hinode</a:t>
            </a:r>
            <a:r>
              <a:rPr lang="en-US" sz="2400" dirty="0" smtClean="0"/>
              <a:t> and SDO have delivered to prominence study, much still to be figured and </a:t>
            </a:r>
            <a:r>
              <a:rPr lang="en-US" sz="2400" smtClean="0"/>
              <a:t>sorted out.</a:t>
            </a:r>
            <a:endParaRPr lang="en-US" sz="2400" dirty="0"/>
          </a:p>
        </p:txBody>
      </p:sp>
      <p:sp>
        <p:nvSpPr>
          <p:cNvPr id="6" name="TextBox 5"/>
          <p:cNvSpPr txBox="1"/>
          <p:nvPr/>
        </p:nvSpPr>
        <p:spPr>
          <a:xfrm>
            <a:off x="984863" y="6103199"/>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071" y="139410"/>
            <a:ext cx="8745253" cy="658951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762000" y="5410200"/>
            <a:ext cx="7620000" cy="182563"/>
          </a:xfrm>
          <a:prstGeom prst="rect">
            <a:avLst/>
          </a:prstGeom>
          <a:noFill/>
          <a:ln w="9525">
            <a:noFill/>
            <a:miter lim="800000"/>
            <a:headEnd/>
            <a:tailEnd/>
          </a:ln>
        </p:spPr>
        <p:txBody>
          <a:bodyPr lIns="0" tIns="0" rIns="0" bIns="0">
            <a:prstTxWarp prst="textNoShape">
              <a:avLst/>
            </a:prstTxWarp>
            <a:spAutoFit/>
          </a:bodyPr>
          <a:lstStyle/>
          <a:p>
            <a:pPr defTabSz="828675">
              <a:tabLst>
                <a:tab pos="657225" algn="l"/>
                <a:tab pos="1312863" algn="l"/>
                <a:tab pos="1970088" algn="l"/>
                <a:tab pos="2627313" algn="l"/>
                <a:tab pos="3282950" algn="l"/>
                <a:tab pos="3940175" algn="l"/>
                <a:tab pos="4595813" algn="l"/>
                <a:tab pos="5253038" algn="l"/>
                <a:tab pos="5910263" algn="l"/>
              </a:tabLst>
            </a:pPr>
            <a:r>
              <a:rPr lang="en-GB" sz="1200"/>
              <a:t>T Berger </a:t>
            </a:r>
            <a:r>
              <a:rPr lang="en-GB" sz="1200" i="1"/>
              <a:t>et al.</a:t>
            </a:r>
            <a:r>
              <a:rPr lang="en-GB" sz="1200"/>
              <a:t> </a:t>
            </a:r>
            <a:r>
              <a:rPr lang="en-GB" sz="1200" i="1"/>
              <a:t>Nature</a:t>
            </a:r>
            <a:r>
              <a:rPr lang="en-GB" sz="1200"/>
              <a:t> </a:t>
            </a:r>
            <a:r>
              <a:rPr lang="en-GB" sz="1200" b="1"/>
              <a:t>472</a:t>
            </a:r>
            <a:r>
              <a:rPr lang="en-GB" sz="1200"/>
              <a:t>, 197-200 (2011) doi:10.1038/nature09925</a:t>
            </a:r>
          </a:p>
        </p:txBody>
      </p:sp>
      <p:sp>
        <p:nvSpPr>
          <p:cNvPr id="7176" name="Text Box 8"/>
          <p:cNvSpPr txBox="1">
            <a:spLocks noChangeArrowheads="1"/>
          </p:cNvSpPr>
          <p:nvPr/>
        </p:nvSpPr>
        <p:spPr bwMode="auto">
          <a:xfrm>
            <a:off x="381000" y="715963"/>
            <a:ext cx="8397875" cy="641350"/>
          </a:xfrm>
          <a:prstGeom prst="rect">
            <a:avLst/>
          </a:prstGeom>
          <a:noFill/>
          <a:ln w="9525">
            <a:noFill/>
            <a:miter lim="800000"/>
            <a:headEnd/>
            <a:tailEnd/>
          </a:ln>
          <a:effectLst/>
        </p:spPr>
        <p:txBody>
          <a:bodyPr anchor="b" anchorCtr="1">
            <a:prstTxWarp prst="textNoShape">
              <a:avLst/>
            </a:prstTxWarp>
            <a:spAutoFit/>
          </a:bodyPr>
          <a:lstStyle/>
          <a:p>
            <a:r>
              <a:rPr lang="en-GB"/>
              <a:t>Time series of images taken during the large plume </a:t>
            </a:r>
            <a:br>
              <a:rPr lang="en-GB"/>
            </a:br>
            <a:r>
              <a:rPr lang="en-GB"/>
              <a:t>generation event in the prominence observed on 22 June 2010.</a:t>
            </a:r>
          </a:p>
        </p:txBody>
      </p:sp>
      <p:pic>
        <p:nvPicPr>
          <p:cNvPr id="7199" name="Picture 31" descr="natureRGB"/>
          <p:cNvPicPr>
            <a:picLocks noChangeAspect="1" noChangeArrowheads="1"/>
          </p:cNvPicPr>
          <p:nvPr/>
        </p:nvPicPr>
        <p:blipFill>
          <a:blip r:embed="rId2"/>
          <a:srcRect/>
          <a:stretch>
            <a:fillRect/>
          </a:stretch>
        </p:blipFill>
        <p:spPr bwMode="auto">
          <a:xfrm>
            <a:off x="7162800" y="6096000"/>
            <a:ext cx="1230313" cy="276225"/>
          </a:xfrm>
          <a:prstGeom prst="rect">
            <a:avLst/>
          </a:prstGeom>
          <a:noFill/>
        </p:spPr>
      </p:pic>
      <p:pic>
        <p:nvPicPr>
          <p:cNvPr id="7301" name="Picture 133" descr="nature09925-f2"/>
          <p:cNvPicPr>
            <a:picLocks noChangeAspect="1" noChangeArrowheads="1"/>
          </p:cNvPicPr>
          <p:nvPr/>
        </p:nvPicPr>
        <p:blipFill>
          <a:blip r:embed="rId3"/>
          <a:srcRect/>
          <a:stretch>
            <a:fillRect/>
          </a:stretch>
        </p:blipFill>
        <p:spPr bwMode="auto">
          <a:xfrm>
            <a:off x="3436938" y="1676400"/>
            <a:ext cx="2270125" cy="3505200"/>
          </a:xfrm>
          <a:prstGeom prst="rect">
            <a:avLst/>
          </a:prstGeom>
          <a:noFill/>
        </p:spPr>
      </p:pic>
      <p:sp>
        <p:nvSpPr>
          <p:cNvPr id="8" name="TextBox 7"/>
          <p:cNvSpPr txBox="1"/>
          <p:nvPr/>
        </p:nvSpPr>
        <p:spPr>
          <a:xfrm>
            <a:off x="-2252133" y="1727200"/>
            <a:ext cx="184666" cy="369332"/>
          </a:xfrm>
          <a:prstGeom prst="rect">
            <a:avLst/>
          </a:prstGeom>
          <a:noFill/>
        </p:spPr>
        <p:txBody>
          <a:bodyPr wrap="none" rtlCol="0">
            <a:spAutoFit/>
          </a:bodyPr>
          <a:lstStyle/>
          <a:p>
            <a:endParaRPr lang="en-US"/>
          </a:p>
        </p:txBody>
      </p:sp>
      <p:sp>
        <p:nvSpPr>
          <p:cNvPr id="7" name="TextBox 6"/>
          <p:cNvSpPr txBox="1"/>
          <p:nvPr/>
        </p:nvSpPr>
        <p:spPr>
          <a:xfrm>
            <a:off x="6837318" y="4117475"/>
            <a:ext cx="1941557" cy="307777"/>
          </a:xfrm>
          <a:prstGeom prst="rect">
            <a:avLst/>
          </a:prstGeom>
          <a:noFill/>
        </p:spPr>
        <p:txBody>
          <a:bodyPr wrap="none" rtlCol="0">
            <a:spAutoFit/>
          </a:bodyPr>
          <a:lstStyle/>
          <a:p>
            <a:r>
              <a:rPr lang="en-US" sz="1400" dirty="0" smtClean="0">
                <a:solidFill>
                  <a:srgbClr val="FF0000"/>
                </a:solidFill>
              </a:rPr>
              <a:t>quasi-steady hot bubble</a:t>
            </a:r>
            <a:endParaRPr lang="en-US" sz="1400" dirty="0">
              <a:solidFill>
                <a:srgbClr val="FF0000"/>
              </a:solidFill>
            </a:endParaRPr>
          </a:p>
        </p:txBody>
      </p:sp>
      <p:sp>
        <p:nvSpPr>
          <p:cNvPr id="9" name="TextBox 8"/>
          <p:cNvSpPr txBox="1"/>
          <p:nvPr/>
        </p:nvSpPr>
        <p:spPr>
          <a:xfrm>
            <a:off x="6541324" y="2002956"/>
            <a:ext cx="1851789" cy="307777"/>
          </a:xfrm>
          <a:prstGeom prst="rect">
            <a:avLst/>
          </a:prstGeom>
          <a:noFill/>
        </p:spPr>
        <p:txBody>
          <a:bodyPr wrap="none" rtlCol="0">
            <a:spAutoFit/>
          </a:bodyPr>
          <a:lstStyle/>
          <a:p>
            <a:r>
              <a:rPr lang="en-US" sz="1400" dirty="0" smtClean="0">
                <a:solidFill>
                  <a:srgbClr val="FF0000"/>
                </a:solidFill>
              </a:rPr>
              <a:t>hot plume breaking off</a:t>
            </a:r>
            <a:endParaRPr lang="en-US" sz="1400" dirty="0">
              <a:solidFill>
                <a:srgbClr val="FF0000"/>
              </a:solidFill>
            </a:endParaRPr>
          </a:p>
        </p:txBody>
      </p:sp>
      <p:cxnSp>
        <p:nvCxnSpPr>
          <p:cNvPr id="11" name="Straight Arrow Connector 10"/>
          <p:cNvCxnSpPr/>
          <p:nvPr/>
        </p:nvCxnSpPr>
        <p:spPr>
          <a:xfrm rot="5400000">
            <a:off x="5415608" y="2695764"/>
            <a:ext cx="1713166" cy="1130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5481054" y="4425254"/>
            <a:ext cx="1356264" cy="253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itle 19"/>
          <p:cNvSpPr>
            <a:spLocks noGrp="1"/>
          </p:cNvSpPr>
          <p:nvPr>
            <p:ph type="title"/>
          </p:nvPr>
        </p:nvSpPr>
        <p:spPr>
          <a:xfrm>
            <a:off x="457200" y="-191537"/>
            <a:ext cx="8229600" cy="1143000"/>
          </a:xfrm>
        </p:spPr>
        <p:txBody>
          <a:bodyPr>
            <a:normAutofit/>
          </a:bodyPr>
          <a:lstStyle/>
          <a:p>
            <a:r>
              <a:rPr lang="en-US" sz="2400" dirty="0" smtClean="0"/>
              <a:t>SDO/AIA observations of prominence bubble and plumes</a:t>
            </a:r>
            <a:endParaRPr lang="en-US" sz="2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nature09925-s11.mov">
            <a:hlinkClick r:id="" action="ppaction://media"/>
          </p:cNvPr>
          <p:cNvPicPr/>
          <p:nvPr>
            <a:videoFile r:link="rId1"/>
          </p:nvPr>
        </p:nvPicPr>
        <p:blipFill>
          <a:blip r:embed="rId3"/>
          <a:stretch>
            <a:fillRect/>
          </a:stretch>
        </p:blipFill>
        <p:spPr>
          <a:xfrm>
            <a:off x="508000" y="381000"/>
            <a:ext cx="8128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Some References</a:t>
            </a:r>
            <a:endParaRPr lang="en-US" sz="3200" b="1" dirty="0"/>
          </a:p>
        </p:txBody>
      </p:sp>
      <p:sp>
        <p:nvSpPr>
          <p:cNvPr id="4" name="Content Placeholder 3"/>
          <p:cNvSpPr>
            <a:spLocks noGrp="1"/>
          </p:cNvSpPr>
          <p:nvPr>
            <p:ph idx="1"/>
          </p:nvPr>
        </p:nvSpPr>
        <p:spPr/>
        <p:txBody>
          <a:bodyPr>
            <a:normAutofit fontScale="77500" lnSpcReduction="20000"/>
          </a:bodyPr>
          <a:lstStyle/>
          <a:p>
            <a:r>
              <a:rPr lang="en-US" dirty="0" smtClean="0"/>
              <a:t>Dove, J. B., S. E. Gibson, L. A. </a:t>
            </a:r>
            <a:r>
              <a:rPr lang="en-US" dirty="0" err="1" smtClean="0"/>
              <a:t>Rachmeler</a:t>
            </a:r>
            <a:r>
              <a:rPr lang="en-US" dirty="0" smtClean="0"/>
              <a:t>, S. </a:t>
            </a:r>
            <a:r>
              <a:rPr lang="en-US" dirty="0" err="1" smtClean="0"/>
              <a:t>Tomczyk</a:t>
            </a:r>
            <a:r>
              <a:rPr lang="en-US" dirty="0" smtClean="0"/>
              <a:t>, P. Judge 2011, </a:t>
            </a:r>
            <a:r>
              <a:rPr lang="en-US" dirty="0" err="1" smtClean="0"/>
              <a:t>ApJL</a:t>
            </a:r>
            <a:r>
              <a:rPr lang="en-US" dirty="0" smtClean="0"/>
              <a:t> 731, L1</a:t>
            </a:r>
          </a:p>
          <a:p>
            <a:r>
              <a:rPr lang="en-US" dirty="0" smtClean="0"/>
              <a:t>Low, B. C., T. Berger, R. </a:t>
            </a:r>
            <a:r>
              <a:rPr lang="en-US" dirty="0" err="1" smtClean="0"/>
              <a:t>Casini</a:t>
            </a:r>
            <a:r>
              <a:rPr lang="en-US" dirty="0" smtClean="0"/>
              <a:t> &amp; W. Liu, 2011, ”The </a:t>
            </a:r>
            <a:r>
              <a:rPr lang="en-US" dirty="0" err="1" smtClean="0"/>
              <a:t>Hydromagnetic</a:t>
            </a:r>
            <a:r>
              <a:rPr lang="en-US" dirty="0" smtClean="0"/>
              <a:t> Interior of a Solar Quiescent Prominence. I. Coupling between Force-Balance and Steady Energy-Transport”, submitted, </a:t>
            </a:r>
            <a:r>
              <a:rPr lang="en-US" dirty="0" err="1" smtClean="0"/>
              <a:t>ApJ</a:t>
            </a:r>
            <a:r>
              <a:rPr lang="en-US" dirty="0" smtClean="0"/>
              <a:t> (</a:t>
            </a:r>
            <a:r>
              <a:rPr lang="en-US" dirty="0" smtClean="0">
                <a:hlinkClick r:id="rId2"/>
              </a:rPr>
              <a:t>http://arxiv.org/abs/1203.1056</a:t>
            </a:r>
            <a:r>
              <a:rPr lang="en-US" dirty="0" smtClean="0"/>
              <a:t>)</a:t>
            </a:r>
          </a:p>
          <a:p>
            <a:r>
              <a:rPr lang="en-US" dirty="0" smtClean="0"/>
              <a:t>Low, B. C., W. Liu, T. Berger &amp; R. </a:t>
            </a:r>
            <a:r>
              <a:rPr lang="en-US" dirty="0" err="1" smtClean="0"/>
              <a:t>Casini</a:t>
            </a:r>
            <a:r>
              <a:rPr lang="en-US" dirty="0" smtClean="0"/>
              <a:t> 2011, ”The </a:t>
            </a:r>
            <a:r>
              <a:rPr lang="en-US" dirty="0" err="1" smtClean="0"/>
              <a:t>Hydromagnetic</a:t>
            </a:r>
            <a:r>
              <a:rPr lang="en-US" dirty="0" smtClean="0"/>
              <a:t> Interior of a Solar Quiescent Prominence. II. </a:t>
            </a:r>
            <a:r>
              <a:rPr lang="en-US" dirty="0" err="1" smtClean="0"/>
              <a:t>Hydromagnetic</a:t>
            </a:r>
            <a:r>
              <a:rPr lang="en-US" dirty="0" smtClean="0"/>
              <a:t> Discontinuities and Cross-Field Mass Transport.” , preprint</a:t>
            </a:r>
          </a:p>
          <a:p>
            <a:r>
              <a:rPr lang="en-US" dirty="0" err="1" smtClean="0"/>
              <a:t>Tomczyk</a:t>
            </a:r>
            <a:r>
              <a:rPr lang="en-US" dirty="0" smtClean="0"/>
              <a:t>, S., G. L. Card et al. 2008, Solar Phys. 247, </a:t>
            </a:r>
          </a:p>
          <a:p>
            <a:r>
              <a:rPr lang="en-US" dirty="0" smtClean="0"/>
              <a:t>van </a:t>
            </a:r>
            <a:r>
              <a:rPr lang="en-US" dirty="0" err="1" smtClean="0"/>
              <a:t>Ballegooijen</a:t>
            </a:r>
            <a:r>
              <a:rPr lang="en-US" dirty="0" smtClean="0"/>
              <a:t>, A. A., &amp; S. R. Cranmer 2010, </a:t>
            </a:r>
            <a:r>
              <a:rPr lang="en-US" dirty="0" err="1" smtClean="0"/>
              <a:t>ApJ</a:t>
            </a:r>
            <a:r>
              <a:rPr lang="en-US" dirty="0" smtClean="0"/>
              <a:t> 711, 164</a:t>
            </a:r>
          </a:p>
          <a:p>
            <a:r>
              <a:rPr lang="en-US" dirty="0" smtClean="0"/>
              <a:t>Zhang, M., &amp; B. C. Low 2005, ARAA 43, 103</a:t>
            </a:r>
          </a:p>
          <a:p>
            <a:endParaRPr lang="en-US" dirty="0" smtClean="0"/>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200"/>
            <a:ext cx="8229600" cy="1143000"/>
          </a:xfrm>
        </p:spPr>
        <p:txBody>
          <a:bodyPr>
            <a:normAutofit/>
          </a:bodyPr>
          <a:lstStyle/>
          <a:p>
            <a:r>
              <a:rPr lang="en-US" sz="3200" dirty="0" err="1" smtClean="0"/>
              <a:t>Hinode</a:t>
            </a:r>
            <a:r>
              <a:rPr lang="en-US" sz="3200" dirty="0" smtClean="0"/>
              <a:t> SOT 25, 2007 </a:t>
            </a:r>
            <a:r>
              <a:rPr lang="en-US" sz="3200" dirty="0" err="1" smtClean="0"/>
              <a:t>H_alpha</a:t>
            </a:r>
            <a:r>
              <a:rPr lang="en-US" sz="3200" dirty="0" smtClean="0"/>
              <a:t> Movie</a:t>
            </a:r>
            <a:endParaRPr lang="en-US" sz="3200" dirty="0"/>
          </a:p>
        </p:txBody>
      </p:sp>
      <p:pic>
        <p:nvPicPr>
          <p:cNvPr id="4" name="prom25apr2007.mov">
            <a:hlinkClick r:id="" action="ppaction://media"/>
          </p:cNvPr>
          <p:cNvPicPr/>
          <p:nvPr>
            <a:videoFile r:link="rId1"/>
          </p:nvPr>
        </p:nvPicPr>
        <p:blipFill>
          <a:blip r:embed="rId3"/>
          <a:stretch>
            <a:fillRect/>
          </a:stretch>
        </p:blipFill>
        <p:spPr>
          <a:xfrm>
            <a:off x="1655853" y="740218"/>
            <a:ext cx="6061273" cy="59164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80"/>
            <a:ext cx="8229600" cy="1143000"/>
          </a:xfrm>
        </p:spPr>
        <p:txBody>
          <a:bodyPr>
            <a:noAutofit/>
          </a:bodyPr>
          <a:lstStyle/>
          <a:p>
            <a:r>
              <a:rPr lang="en-US" sz="2000" dirty="0" smtClean="0">
                <a:solidFill>
                  <a:srgbClr val="FF0000"/>
                </a:solidFill>
              </a:rPr>
              <a:t>Figure 3. </a:t>
            </a:r>
            <a:r>
              <a:rPr lang="en-US" sz="2000" dirty="0" smtClean="0"/>
              <a:t>Descending vertical dense, cool threads &amp; narrow lanes of bubbly, rising, hot tenuous fluids (Berger et al. Berger et al. 2008, </a:t>
            </a:r>
            <a:r>
              <a:rPr lang="en-US" sz="2000" dirty="0" err="1" smtClean="0"/>
              <a:t>ApJ</a:t>
            </a:r>
            <a:r>
              <a:rPr lang="en-US" sz="2000" dirty="0" smtClean="0"/>
              <a:t> 676 L89; 2010, </a:t>
            </a:r>
            <a:r>
              <a:rPr lang="en-US" sz="2000" dirty="0" err="1" smtClean="0"/>
              <a:t>ApJ</a:t>
            </a:r>
            <a:r>
              <a:rPr lang="en-US" sz="2000" dirty="0" smtClean="0"/>
              <a:t> 716, 1288; 2011, Nature 472, 197)</a:t>
            </a:r>
            <a:endParaRPr lang="en-US" sz="2000" dirty="0"/>
          </a:p>
        </p:txBody>
      </p:sp>
      <p:pic>
        <p:nvPicPr>
          <p:cNvPr id="3" name="Picture 2" descr="Hinode25Apr2007.tiff"/>
          <p:cNvPicPr>
            <a:picLocks noChangeAspect="1"/>
          </p:cNvPicPr>
          <p:nvPr/>
        </p:nvPicPr>
        <p:blipFill>
          <a:blip r:embed="rId2"/>
          <a:stretch>
            <a:fillRect/>
          </a:stretch>
        </p:blipFill>
        <p:spPr>
          <a:xfrm>
            <a:off x="482055" y="958850"/>
            <a:ext cx="6362700" cy="5702300"/>
          </a:xfrm>
          <a:prstGeom prst="rect">
            <a:avLst/>
          </a:prstGeom>
        </p:spPr>
      </p:pic>
      <p:sp>
        <p:nvSpPr>
          <p:cNvPr id="4" name="TextBox 3"/>
          <p:cNvSpPr txBox="1"/>
          <p:nvPr/>
        </p:nvSpPr>
        <p:spPr>
          <a:xfrm>
            <a:off x="6821843" y="1149620"/>
            <a:ext cx="2172102" cy="738664"/>
          </a:xfrm>
          <a:prstGeom prst="rect">
            <a:avLst/>
          </a:prstGeom>
          <a:noFill/>
        </p:spPr>
        <p:txBody>
          <a:bodyPr wrap="none" rtlCol="0">
            <a:spAutoFit/>
          </a:bodyPr>
          <a:lstStyle/>
          <a:p>
            <a:r>
              <a:rPr lang="en-US" sz="1400" dirty="0" smtClean="0">
                <a:solidFill>
                  <a:srgbClr val="FF0000"/>
                </a:solidFill>
              </a:rPr>
              <a:t>3a. segmented, descending</a:t>
            </a:r>
          </a:p>
          <a:p>
            <a:r>
              <a:rPr lang="en-US" sz="1400" dirty="0" smtClean="0">
                <a:solidFill>
                  <a:srgbClr val="FF0000"/>
                </a:solidFill>
              </a:rPr>
              <a:t> vertical threads of </a:t>
            </a:r>
          </a:p>
          <a:p>
            <a:r>
              <a:rPr lang="en-US" sz="1400" dirty="0" smtClean="0">
                <a:solidFill>
                  <a:srgbClr val="FF0000"/>
                </a:solidFill>
              </a:rPr>
              <a:t>cool &amp; dense fluid</a:t>
            </a:r>
            <a:endParaRPr lang="en-US" sz="1400" dirty="0">
              <a:solidFill>
                <a:srgbClr val="FF0000"/>
              </a:solidFill>
            </a:endParaRPr>
          </a:p>
        </p:txBody>
      </p:sp>
      <p:cxnSp>
        <p:nvCxnSpPr>
          <p:cNvPr id="6" name="Straight Arrow Connector 5"/>
          <p:cNvCxnSpPr/>
          <p:nvPr/>
        </p:nvCxnSpPr>
        <p:spPr>
          <a:xfrm rot="10800000" flipV="1">
            <a:off x="3939453" y="1943694"/>
            <a:ext cx="3369269" cy="1243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0800000" flipV="1">
            <a:off x="4094960" y="2044261"/>
            <a:ext cx="3482793" cy="1558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00263" y="4122298"/>
            <a:ext cx="1598339" cy="584776"/>
          </a:xfrm>
          <a:prstGeom prst="rect">
            <a:avLst/>
          </a:prstGeom>
          <a:noFill/>
        </p:spPr>
        <p:txBody>
          <a:bodyPr wrap="square" rtlCol="0">
            <a:spAutoFit/>
          </a:bodyPr>
          <a:lstStyle/>
          <a:p>
            <a:r>
              <a:rPr lang="en-US" sz="1400" dirty="0" smtClean="0">
                <a:solidFill>
                  <a:srgbClr val="FF0000"/>
                </a:solidFill>
              </a:rPr>
              <a:t>3b. bubbly, rising, </a:t>
            </a:r>
          </a:p>
          <a:p>
            <a:r>
              <a:rPr lang="en-US" sz="1400" dirty="0" smtClean="0">
                <a:solidFill>
                  <a:srgbClr val="FF0000"/>
                </a:solidFill>
              </a:rPr>
              <a:t>hot &amp; tenuous fluid</a:t>
            </a:r>
            <a:r>
              <a:rPr lang="en-US" dirty="0" smtClean="0"/>
              <a:t> </a:t>
            </a:r>
            <a:endParaRPr lang="en-US" dirty="0"/>
          </a:p>
        </p:txBody>
      </p:sp>
      <p:cxnSp>
        <p:nvCxnSpPr>
          <p:cNvPr id="13" name="Straight Arrow Connector 12"/>
          <p:cNvCxnSpPr>
            <a:stCxn id="12" idx="1"/>
          </p:cNvCxnSpPr>
          <p:nvPr/>
        </p:nvCxnSpPr>
        <p:spPr>
          <a:xfrm rot="10800000">
            <a:off x="2954593" y="3602312"/>
            <a:ext cx="4045670" cy="8123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00263" y="5597838"/>
            <a:ext cx="1712215" cy="954107"/>
          </a:xfrm>
          <a:prstGeom prst="rect">
            <a:avLst/>
          </a:prstGeom>
          <a:noFill/>
        </p:spPr>
        <p:txBody>
          <a:bodyPr wrap="none" rtlCol="0">
            <a:spAutoFit/>
          </a:bodyPr>
          <a:lstStyle/>
          <a:p>
            <a:r>
              <a:rPr lang="en-US" sz="1400" dirty="0" smtClean="0">
                <a:solidFill>
                  <a:srgbClr val="FF0000"/>
                </a:solidFill>
              </a:rPr>
              <a:t>3c. slowly evolving </a:t>
            </a:r>
          </a:p>
          <a:p>
            <a:r>
              <a:rPr lang="en-US" sz="1400" dirty="0" smtClean="0">
                <a:solidFill>
                  <a:srgbClr val="FF0000"/>
                </a:solidFill>
              </a:rPr>
              <a:t>hot &amp; tenuous fluid-</a:t>
            </a:r>
          </a:p>
          <a:p>
            <a:r>
              <a:rPr lang="en-US" sz="1400" dirty="0" smtClean="0">
                <a:solidFill>
                  <a:srgbClr val="FF0000"/>
                </a:solidFill>
              </a:rPr>
              <a:t>perhaps an emerged </a:t>
            </a:r>
          </a:p>
          <a:p>
            <a:r>
              <a:rPr lang="en-US" sz="1400" dirty="0" smtClean="0">
                <a:solidFill>
                  <a:srgbClr val="FF0000"/>
                </a:solidFill>
              </a:rPr>
              <a:t>magnetic flux system</a:t>
            </a:r>
            <a:endParaRPr lang="en-US" sz="1400" dirty="0">
              <a:solidFill>
                <a:srgbClr val="FF0000"/>
              </a:solidFill>
            </a:endParaRPr>
          </a:p>
        </p:txBody>
      </p:sp>
      <p:cxnSp>
        <p:nvCxnSpPr>
          <p:cNvPr id="22" name="Straight Arrow Connector 21"/>
          <p:cNvCxnSpPr/>
          <p:nvPr/>
        </p:nvCxnSpPr>
        <p:spPr>
          <a:xfrm rot="10800000">
            <a:off x="3542633" y="4707074"/>
            <a:ext cx="3610031" cy="8907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200"/>
            <a:ext cx="8229600" cy="1143000"/>
          </a:xfrm>
        </p:spPr>
        <p:txBody>
          <a:bodyPr>
            <a:normAutofit/>
          </a:bodyPr>
          <a:lstStyle/>
          <a:p>
            <a:r>
              <a:rPr lang="en-US" sz="3200" dirty="0" err="1" smtClean="0"/>
              <a:t>Hinode</a:t>
            </a:r>
            <a:r>
              <a:rPr lang="en-US" sz="3200" dirty="0" smtClean="0"/>
              <a:t> SOT 25, 2007 </a:t>
            </a:r>
            <a:r>
              <a:rPr lang="en-US" sz="3200" dirty="0" err="1" smtClean="0"/>
              <a:t>H_alpha</a:t>
            </a:r>
            <a:r>
              <a:rPr lang="en-US" sz="3200" dirty="0" smtClean="0"/>
              <a:t> Movie</a:t>
            </a:r>
            <a:endParaRPr lang="en-US" sz="3200" dirty="0"/>
          </a:p>
        </p:txBody>
      </p:sp>
      <p:pic>
        <p:nvPicPr>
          <p:cNvPr id="4" name="prom25apr2007.mov">
            <a:hlinkClick r:id="" action="ppaction://media"/>
          </p:cNvPr>
          <p:cNvPicPr/>
          <p:nvPr>
            <a:videoFile r:link="rId1"/>
          </p:nvPr>
        </p:nvPicPr>
        <p:blipFill>
          <a:blip r:embed="rId3"/>
          <a:stretch>
            <a:fillRect/>
          </a:stretch>
        </p:blipFill>
        <p:spPr>
          <a:xfrm>
            <a:off x="131883" y="740218"/>
            <a:ext cx="6061273" cy="5916412"/>
          </a:xfrm>
          <a:prstGeom prst="rect">
            <a:avLst/>
          </a:prstGeom>
        </p:spPr>
      </p:pic>
      <p:sp>
        <p:nvSpPr>
          <p:cNvPr id="6" name="TextBox 5"/>
          <p:cNvSpPr txBox="1"/>
          <p:nvPr/>
        </p:nvSpPr>
        <p:spPr>
          <a:xfrm>
            <a:off x="6193156" y="2319867"/>
            <a:ext cx="2567041" cy="646331"/>
          </a:xfrm>
          <a:prstGeom prst="rect">
            <a:avLst/>
          </a:prstGeom>
          <a:noFill/>
        </p:spPr>
        <p:txBody>
          <a:bodyPr wrap="none" rtlCol="0">
            <a:spAutoFit/>
          </a:bodyPr>
          <a:lstStyle/>
          <a:p>
            <a:r>
              <a:rPr lang="en-US" dirty="0" smtClean="0">
                <a:solidFill>
                  <a:srgbClr val="FF0000"/>
                </a:solidFill>
              </a:rPr>
              <a:t>What field configuration?</a:t>
            </a:r>
          </a:p>
          <a:p>
            <a:r>
              <a:rPr lang="en-US" dirty="0" smtClean="0">
                <a:solidFill>
                  <a:srgbClr val="FF0000"/>
                </a:solidFill>
              </a:rPr>
              <a:t>What is it doing?</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8" name="Rectangle 6"/>
          <p:cNvSpPr>
            <a:spLocks noGrp="1" noChangeArrowheads="1"/>
          </p:cNvSpPr>
          <p:nvPr>
            <p:ph type="title"/>
          </p:nvPr>
        </p:nvSpPr>
        <p:spPr>
          <a:xfrm>
            <a:off x="457200" y="71442"/>
            <a:ext cx="8229600" cy="1143000"/>
          </a:xfrm>
        </p:spPr>
        <p:txBody>
          <a:bodyPr>
            <a:normAutofit/>
          </a:bodyPr>
          <a:lstStyle/>
          <a:p>
            <a:r>
              <a:rPr lang="en-US" sz="2800" b="1" dirty="0"/>
              <a:t>The Cavity of the April 25, 2007 </a:t>
            </a:r>
            <a:r>
              <a:rPr lang="en-US" sz="2800" b="1" i="1" dirty="0" err="1"/>
              <a:t>Hinode</a:t>
            </a:r>
            <a:r>
              <a:rPr lang="en-US" sz="2800" b="1" dirty="0"/>
              <a:t> Prominence</a:t>
            </a:r>
          </a:p>
        </p:txBody>
      </p:sp>
      <p:pic>
        <p:nvPicPr>
          <p:cNvPr id="5" name="XRT_APM20070425130204_151037.mpg">
            <a:hlinkClick r:id="" action="ppaction://media"/>
          </p:cNvPr>
          <p:cNvPicPr/>
          <p:nvPr>
            <a:videoFile r:link="rId1"/>
          </p:nvPr>
        </p:nvPicPr>
        <p:blipFill>
          <a:blip r:embed="rId3"/>
          <a:stretch>
            <a:fillRect/>
          </a:stretch>
        </p:blipFill>
        <p:spPr>
          <a:xfrm>
            <a:off x="1524000" y="1109124"/>
            <a:ext cx="6096000" cy="558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800" b="1" dirty="0"/>
          </a:p>
        </p:txBody>
      </p:sp>
      <p:pic>
        <p:nvPicPr>
          <p:cNvPr id="5" name="Picture 4" descr="20020723_0530_c2_1024.jpg"/>
          <p:cNvPicPr>
            <a:picLocks noChangeAspect="1"/>
          </p:cNvPicPr>
          <p:nvPr/>
        </p:nvPicPr>
        <p:blipFill>
          <a:blip r:embed="rId2"/>
          <a:stretch>
            <a:fillRect/>
          </a:stretch>
        </p:blipFill>
        <p:spPr>
          <a:xfrm>
            <a:off x="0" y="1214749"/>
            <a:ext cx="5657850" cy="565785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1206" name="Rectangle 6"/>
          <p:cNvSpPr>
            <a:spLocks noGrp="1" noChangeArrowheads="1"/>
          </p:cNvSpPr>
          <p:nvPr>
            <p:ph type="title"/>
          </p:nvPr>
        </p:nvSpPr>
        <p:spPr>
          <a:xfrm>
            <a:off x="685800" y="-76200"/>
            <a:ext cx="7772400" cy="1143000"/>
          </a:xfrm>
        </p:spPr>
        <p:txBody>
          <a:bodyPr/>
          <a:lstStyle/>
          <a:p>
            <a:r>
              <a:rPr lang="en-US" sz="3600" b="1"/>
              <a:t>August 17, 1980 CME</a:t>
            </a:r>
          </a:p>
        </p:txBody>
      </p:sp>
      <p:pic>
        <p:nvPicPr>
          <p:cNvPr id="691205" name="Picture 5" descr="Picture5"/>
          <p:cNvPicPr>
            <a:picLocks noGrp="1" noChangeAspect="1" noChangeArrowheads="1"/>
          </p:cNvPicPr>
          <p:nvPr>
            <p:ph idx="1"/>
          </p:nvPr>
        </p:nvPicPr>
        <p:blipFill>
          <a:blip r:embed="rId2"/>
          <a:srcRect/>
          <a:stretch>
            <a:fillRect/>
          </a:stretch>
        </p:blipFill>
        <p:spPr>
          <a:xfrm>
            <a:off x="2057400" y="1371600"/>
            <a:ext cx="5029200" cy="5029200"/>
          </a:xfrm>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6982" name="Rectangle 6"/>
          <p:cNvSpPr>
            <a:spLocks noGrp="1" noChangeArrowheads="1"/>
          </p:cNvSpPr>
          <p:nvPr>
            <p:ph type="title"/>
          </p:nvPr>
        </p:nvSpPr>
        <p:spPr/>
        <p:txBody>
          <a:bodyPr/>
          <a:lstStyle/>
          <a:p>
            <a:r>
              <a:rPr lang="en-US" sz="3600" b="1"/>
              <a:t>September 9, 1997 CME</a:t>
            </a:r>
          </a:p>
        </p:txBody>
      </p:sp>
      <p:pic>
        <p:nvPicPr>
          <p:cNvPr id="766981" name="Picture 5" descr="09-sep-97"/>
          <p:cNvPicPr>
            <a:picLocks noGrp="1" noChangeAspect="1" noChangeArrowheads="1"/>
          </p:cNvPicPr>
          <p:nvPr>
            <p:ph idx="1"/>
          </p:nvPr>
        </p:nvPicPr>
        <p:blipFill>
          <a:blip r:embed="rId2"/>
          <a:srcRect/>
          <a:stretch>
            <a:fillRect/>
          </a:stretch>
        </p:blipFill>
        <p:spPr>
          <a:xfrm>
            <a:off x="1919288" y="1981200"/>
            <a:ext cx="5305425" cy="4114800"/>
          </a:xfrm>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0054" name="Rectangle 6"/>
          <p:cNvSpPr>
            <a:spLocks noGrp="1" noChangeArrowheads="1"/>
          </p:cNvSpPr>
          <p:nvPr>
            <p:ph type="title"/>
          </p:nvPr>
        </p:nvSpPr>
        <p:spPr/>
        <p:txBody>
          <a:bodyPr/>
          <a:lstStyle/>
          <a:p>
            <a:endParaRPr lang="en-US"/>
          </a:p>
        </p:txBody>
      </p:sp>
      <p:pic>
        <p:nvPicPr>
          <p:cNvPr id="770053" name="Picture 5" descr="09-sep-97"/>
          <p:cNvPicPr>
            <a:picLocks noGrp="1" noChangeAspect="1" noChangeArrowheads="1"/>
          </p:cNvPicPr>
          <p:nvPr>
            <p:ph idx="1"/>
          </p:nvPr>
        </p:nvPicPr>
        <p:blipFill>
          <a:blip r:embed="rId2"/>
          <a:srcRect/>
          <a:stretch>
            <a:fillRect/>
          </a:stretch>
        </p:blipFill>
        <p:spPr>
          <a:xfrm>
            <a:off x="1919288" y="1981200"/>
            <a:ext cx="5305425" cy="4114800"/>
          </a:xfrm>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3126" name="Rectangle 6"/>
          <p:cNvSpPr>
            <a:spLocks noGrp="1" noChangeArrowheads="1"/>
          </p:cNvSpPr>
          <p:nvPr>
            <p:ph type="title"/>
          </p:nvPr>
        </p:nvSpPr>
        <p:spPr/>
        <p:txBody>
          <a:bodyPr/>
          <a:lstStyle/>
          <a:p>
            <a:endParaRPr lang="en-US"/>
          </a:p>
        </p:txBody>
      </p:sp>
      <p:pic>
        <p:nvPicPr>
          <p:cNvPr id="773125" name="Picture 5" descr="09-sep-97"/>
          <p:cNvPicPr>
            <a:picLocks noGrp="1" noChangeAspect="1" noChangeArrowheads="1"/>
          </p:cNvPicPr>
          <p:nvPr>
            <p:ph idx="1"/>
          </p:nvPr>
        </p:nvPicPr>
        <p:blipFill>
          <a:blip r:embed="rId2"/>
          <a:srcRect/>
          <a:stretch>
            <a:fillRect/>
          </a:stretch>
        </p:blipFill>
        <p:spPr>
          <a:xfrm>
            <a:off x="1919288" y="1981200"/>
            <a:ext cx="5305425" cy="4114800"/>
          </a:xfrm>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6198" name="Rectangle 6"/>
          <p:cNvSpPr>
            <a:spLocks noGrp="1" noChangeArrowheads="1"/>
          </p:cNvSpPr>
          <p:nvPr>
            <p:ph type="title"/>
          </p:nvPr>
        </p:nvSpPr>
        <p:spPr/>
        <p:txBody>
          <a:bodyPr/>
          <a:lstStyle/>
          <a:p>
            <a:endParaRPr lang="en-US"/>
          </a:p>
        </p:txBody>
      </p:sp>
      <p:pic>
        <p:nvPicPr>
          <p:cNvPr id="776197" name="Picture 5" descr="09-sep-97"/>
          <p:cNvPicPr>
            <a:picLocks noGrp="1" noChangeAspect="1" noChangeArrowheads="1"/>
          </p:cNvPicPr>
          <p:nvPr>
            <p:ph idx="1"/>
          </p:nvPr>
        </p:nvPicPr>
        <p:blipFill>
          <a:blip r:embed="rId2"/>
          <a:srcRect/>
          <a:stretch>
            <a:fillRect/>
          </a:stretch>
        </p:blipFill>
        <p:spPr>
          <a:xfrm>
            <a:off x="1919288" y="1981200"/>
            <a:ext cx="5305425" cy="4114800"/>
          </a:xfrm>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Full-disk H-alpha images</a:t>
            </a:r>
            <a:endParaRPr lang="en-US" sz="3600" b="1" dirty="0"/>
          </a:p>
        </p:txBody>
      </p:sp>
      <p:pic>
        <p:nvPicPr>
          <p:cNvPr id="3" name="Picture 2" descr="bbso_halph_fr_20020713_203619.jpg"/>
          <p:cNvPicPr>
            <a:picLocks noChangeAspect="1"/>
          </p:cNvPicPr>
          <p:nvPr/>
        </p:nvPicPr>
        <p:blipFill>
          <a:blip r:embed="rId3"/>
          <a:stretch>
            <a:fillRect/>
          </a:stretch>
        </p:blipFill>
        <p:spPr>
          <a:xfrm>
            <a:off x="-15488" y="0"/>
            <a:ext cx="6858000" cy="6858000"/>
          </a:xfrm>
          <a:prstGeom prst="rect">
            <a:avLst/>
          </a:prstGeom>
        </p:spPr>
      </p:pic>
      <p:sp>
        <p:nvSpPr>
          <p:cNvPr id="4" name="TextBox 3"/>
          <p:cNvSpPr txBox="1"/>
          <p:nvPr/>
        </p:nvSpPr>
        <p:spPr>
          <a:xfrm>
            <a:off x="6842512" y="274638"/>
            <a:ext cx="2185214" cy="523220"/>
          </a:xfrm>
          <a:prstGeom prst="rect">
            <a:avLst/>
          </a:prstGeom>
          <a:noFill/>
        </p:spPr>
        <p:txBody>
          <a:bodyPr wrap="none" rtlCol="0">
            <a:spAutoFit/>
          </a:bodyPr>
          <a:lstStyle/>
          <a:p>
            <a:r>
              <a:rPr lang="en-US" sz="1400" b="1" dirty="0" smtClean="0"/>
              <a:t>Big Bear Solar Observatory </a:t>
            </a:r>
          </a:p>
          <a:p>
            <a:r>
              <a:rPr lang="en-US" sz="1400" b="1" dirty="0" err="1" smtClean="0"/>
              <a:t>H_alpha</a:t>
            </a:r>
            <a:r>
              <a:rPr lang="en-US" sz="1400" b="1" dirty="0" smtClean="0"/>
              <a:t> </a:t>
            </a:r>
            <a:r>
              <a:rPr lang="en-US" sz="1400" b="1" dirty="0" err="1" smtClean="0"/>
              <a:t>fulldisk</a:t>
            </a:r>
            <a:r>
              <a:rPr lang="en-US" sz="1400" b="1" dirty="0" smtClean="0"/>
              <a:t> </a:t>
            </a:r>
            <a:endParaRPr lang="en-US" sz="1400"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bbso_halph_fr_20020715_165205.jpg"/>
          <p:cNvPicPr>
            <a:picLocks noChangeAspect="1"/>
          </p:cNvPicPr>
          <p:nvPr/>
        </p:nvPicPr>
        <p:blipFill>
          <a:blip r:embed="rId2"/>
          <a:stretch>
            <a:fillRect/>
          </a:stretch>
        </p:blipFill>
        <p:spPr>
          <a:xfrm>
            <a:off x="0" y="15490"/>
            <a:ext cx="6858000" cy="68580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bso_halph_fr_20020717_170403.jpg"/>
          <p:cNvPicPr>
            <a:picLocks noChangeAspect="1"/>
          </p:cNvPicPr>
          <p:nvPr/>
        </p:nvPicPr>
        <p:blipFill>
          <a:blip r:embed="rId2"/>
          <a:stretch>
            <a:fillRect/>
          </a:stretch>
        </p:blipFill>
        <p:spPr>
          <a:xfrm>
            <a:off x="0" y="0"/>
            <a:ext cx="6858000" cy="68580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bso_halph_fr_20020719_160200.jpg"/>
          <p:cNvPicPr>
            <a:picLocks noChangeAspect="1"/>
          </p:cNvPicPr>
          <p:nvPr/>
        </p:nvPicPr>
        <p:blipFill>
          <a:blip r:embed="rId2"/>
          <a:stretch>
            <a:fillRect/>
          </a:stretch>
        </p:blipFill>
        <p:spPr>
          <a:xfrm>
            <a:off x="0" y="16075"/>
            <a:ext cx="6858000" cy="68580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bso_halph_fr_20020721_153506.jpg"/>
          <p:cNvPicPr>
            <a:picLocks noChangeAspect="1"/>
          </p:cNvPicPr>
          <p:nvPr/>
        </p:nvPicPr>
        <p:blipFill>
          <a:blip r:embed="rId2"/>
          <a:stretch>
            <a:fillRect/>
          </a:stretch>
        </p:blipFill>
        <p:spPr>
          <a:xfrm>
            <a:off x="0" y="15490"/>
            <a:ext cx="6858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800" b="1" dirty="0"/>
          </a:p>
        </p:txBody>
      </p:sp>
      <p:pic>
        <p:nvPicPr>
          <p:cNvPr id="6" name="Picture 5" descr="20020723_0606_c2_1024.jpg"/>
          <p:cNvPicPr>
            <a:picLocks noChangeAspect="1"/>
          </p:cNvPicPr>
          <p:nvPr/>
        </p:nvPicPr>
        <p:blipFill>
          <a:blip r:embed="rId2"/>
          <a:stretch>
            <a:fillRect/>
          </a:stretch>
        </p:blipFill>
        <p:spPr>
          <a:xfrm>
            <a:off x="-33547" y="1214749"/>
            <a:ext cx="5657850" cy="565785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bso_halph_fr_20020722_162236.jpg"/>
          <p:cNvPicPr>
            <a:picLocks noChangeAspect="1"/>
          </p:cNvPicPr>
          <p:nvPr/>
        </p:nvPicPr>
        <p:blipFill>
          <a:blip r:embed="rId2"/>
          <a:stretch>
            <a:fillRect/>
          </a:stretch>
        </p:blipFill>
        <p:spPr>
          <a:xfrm>
            <a:off x="0" y="0"/>
            <a:ext cx="6858000" cy="68580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bso_halph_fr_20020723_152618.jpg"/>
          <p:cNvPicPr>
            <a:picLocks noChangeAspect="1"/>
          </p:cNvPicPr>
          <p:nvPr/>
        </p:nvPicPr>
        <p:blipFill>
          <a:blip r:embed="rId2"/>
          <a:stretch>
            <a:fillRect/>
          </a:stretch>
        </p:blipFill>
        <p:spPr>
          <a:xfrm>
            <a:off x="-12959" y="12958"/>
            <a:ext cx="6858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800" b="1" dirty="0"/>
          </a:p>
        </p:txBody>
      </p:sp>
      <p:pic>
        <p:nvPicPr>
          <p:cNvPr id="7" name="Picture 6" descr="20020723_1742_c2_1024.jpg"/>
          <p:cNvPicPr>
            <a:picLocks noChangeAspect="1"/>
          </p:cNvPicPr>
          <p:nvPr/>
        </p:nvPicPr>
        <p:blipFill>
          <a:blip r:embed="rId2"/>
          <a:stretch>
            <a:fillRect/>
          </a:stretch>
        </p:blipFill>
        <p:spPr>
          <a:xfrm>
            <a:off x="0" y="1227448"/>
            <a:ext cx="5645151" cy="564515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xhibit">
      <a:dk1>
        <a:sysClr val="windowText" lastClr="000000"/>
      </a:dk1>
      <a:lt1>
        <a:sysClr val="window" lastClr="FFFFFF"/>
      </a:lt1>
      <a:dk2>
        <a:srgbClr val="1C3264"/>
      </a:dk2>
      <a:lt2>
        <a:srgbClr val="CCCCCC"/>
      </a:lt2>
      <a:accent1>
        <a:srgbClr val="3399FF"/>
      </a:accent1>
      <a:accent2>
        <a:srgbClr val="69FFFF"/>
      </a:accent2>
      <a:accent3>
        <a:srgbClr val="CCFF33"/>
      </a:accent3>
      <a:accent4>
        <a:srgbClr val="3333FF"/>
      </a:accent4>
      <a:accent5>
        <a:srgbClr val="9933FF"/>
      </a:accent5>
      <a:accent6>
        <a:srgbClr val="FF33FF"/>
      </a:accent6>
      <a:hlink>
        <a:srgbClr val="6699FF"/>
      </a:hlink>
      <a:folHlink>
        <a:srgbClr val="9999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5540</TotalTime>
  <Words>4097</Words>
  <Application>Microsoft Macintosh PowerPoint</Application>
  <PresentationFormat>On-screen Show (4:3)</PresentationFormat>
  <Paragraphs>261</Paragraphs>
  <Slides>81</Slides>
  <Notes>3</Notes>
  <HiddenSlides>0</HiddenSlides>
  <MMClips>10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81</vt:i4>
      </vt:variant>
    </vt:vector>
  </HeadingPairs>
  <TitlesOfParts>
    <vt:vector size="83" baseType="lpstr">
      <vt:lpstr>Office Theme</vt:lpstr>
      <vt:lpstr>Equation</vt:lpstr>
      <vt:lpstr>The restless interior of quiescent prominences* </vt:lpstr>
      <vt:lpstr>Slide 2</vt:lpstr>
      <vt:lpstr>Quiescent prominence</vt:lpstr>
      <vt:lpstr>Figure 1. The crown prominence &amp; coronal helmet of 2002/07/22</vt:lpstr>
      <vt:lpstr>The bodily ejection of the 2002/07/22 helmet-streamer as a CME - SOHO/LASCO2</vt:lpstr>
      <vt:lpstr>Slide 6</vt:lpstr>
      <vt:lpstr>Slide 7</vt:lpstr>
      <vt:lpstr>Slide 8</vt:lpstr>
      <vt:lpstr>Slide 9</vt:lpstr>
      <vt:lpstr>Slide 10</vt:lpstr>
      <vt:lpstr>Slide 11</vt:lpstr>
      <vt:lpstr>Slide 12</vt:lpstr>
      <vt:lpstr>Slide 13</vt:lpstr>
      <vt:lpstr>3 aspects of the prominence problem</vt:lpstr>
      <vt:lpstr>Macroscopic stability – the DeToma et al. (2008) event </vt:lpstr>
      <vt:lpstr>3 aspects of the prominence problem</vt:lpstr>
      <vt:lpstr>Prominence drainage rate:  “A prominence quasi-steady with a total mass of about 1014 g can have  an order of magnitude more mass, 1015 g comparable to a CME mass, drain through in a day.  The estimated drainage changes in time in proportion to the quasi-steady fluctuating total mass of the prominence in its range of 1014 g.” – SDO/AIA observations (Liu, Berger &amp; Low 2012)</vt:lpstr>
      <vt:lpstr>Quiescent prominence (i.e., the observed parts of it)</vt:lpstr>
      <vt:lpstr>The 3-part coronal helmet streamer</vt:lpstr>
      <vt:lpstr>A flux-rope view of the helmet-streamer                                         -Low &amp; Hundhausen 1995, ApJ 443, 818</vt:lpstr>
      <vt:lpstr>Coronal magnetic-field observations </vt:lpstr>
      <vt:lpstr>Slide 22</vt:lpstr>
      <vt:lpstr>A difficulty</vt:lpstr>
      <vt:lpstr>An intriguing hypothesis:  It is in the MHD nature of a very high degree of magnetic frozen-in condition to readily develop circumstances under which that condition must breakdown.</vt:lpstr>
      <vt:lpstr>Not a hypothesis but an established property:  It is in the nature of a compressible (neutral) fluid with a very small viscosity to develop in its flow thin layers of strong gradients within which the approximation of neglecting the viscosity must break down – the familiar hydrodynamic-shock phenomenon.   </vt:lpstr>
      <vt:lpstr>The corona as a hydromagnetic atmosphere</vt:lpstr>
      <vt:lpstr>The MHD equations describing the corona as a fluid atmosphere</vt:lpstr>
      <vt:lpstr>The η=0 magnetohydrostatic atmosphere</vt:lpstr>
      <vt:lpstr>The isothermal KS-slab</vt:lpstr>
      <vt:lpstr>Thermally-balanced KS-slab</vt:lpstr>
      <vt:lpstr>The η=0 crisis for the magnetohydrostatic atmosphere</vt:lpstr>
      <vt:lpstr>What is the crisis? –  The total mass per unit flux in the magnetic field should be a free parameter we can arbitrarily prescribe, so it cannot be fixed by fluid and magnetic field properties.   We must conclude that not all the equilibrium states are accounted for by the everywhere continuous solutions.  We need to admit discontinuous solutions.</vt:lpstr>
      <vt:lpstr>The mathematics of nonlinear ordinary and partial differential equations</vt:lpstr>
      <vt:lpstr>Global vs local conditions</vt:lpstr>
      <vt:lpstr>Thermally-balanced KS-slab with a collapsed core</vt:lpstr>
      <vt:lpstr>Consequences of breakdown of η=0</vt:lpstr>
      <vt:lpstr>Buoyant rise, heavy sinking, &amp; vertical threads</vt:lpstr>
      <vt:lpstr>Prominence eruption, June 13, 2010</vt:lpstr>
      <vt:lpstr>Prominence eruption, June 13, 2010</vt:lpstr>
      <vt:lpstr>The isothermal KS-slab</vt:lpstr>
      <vt:lpstr>2D extension of the isothermal KS-slab</vt:lpstr>
      <vt:lpstr>A snag …..which comes first, breakdown of frozen-in condition or the cross-field thermal insulation?</vt:lpstr>
      <vt:lpstr>Closing remarks</vt:lpstr>
      <vt:lpstr>END</vt:lpstr>
      <vt:lpstr>The other slides not used in the seminar</vt:lpstr>
      <vt:lpstr> Three-part polar crown helmet</vt:lpstr>
      <vt:lpstr>Figure 2.  A theoretical view of the corona helmet</vt:lpstr>
      <vt:lpstr>Figure 2.  A theoretical view of the helmet-streamer</vt:lpstr>
      <vt:lpstr>The dynamic prominence interior</vt:lpstr>
      <vt:lpstr>SDO/AIA observations of prominence bubble and plumes</vt:lpstr>
      <vt:lpstr>SDO/AIA shows that an order of magnitude more mass ~1015 g may drain in a day down a moderate-sized prominence maintained quasi-steadily at total mass ~1014 g.  Does this drainage involve a breakdown of frozen-in condition?</vt:lpstr>
      <vt:lpstr>A theoretical problem on the coupling between force-balance &amp; steady energy-transport</vt:lpstr>
      <vt:lpstr>Figure 4.  The 1D thermally-balanced Kippenhahn-Schlüter prominence slab </vt:lpstr>
      <vt:lpstr>Nature of the everywhere continuous thermally-balanced slab of a moderate total mass M; with radiative loss α0 ρ2 T</vt:lpstr>
      <vt:lpstr>Nature of the discontinuous thermally-balanced slab of an excessive total mass M; with radiative loss α0 ρ2 T</vt:lpstr>
      <vt:lpstr>A few statements on thermal collapse</vt:lpstr>
      <vt:lpstr>The Parker (1994) spontaneous current-sheets</vt:lpstr>
      <vt:lpstr>2D magnetostatic prominence, just to show how intractable the problem can get to be …..</vt:lpstr>
      <vt:lpstr>Break-up of Kippenhahn-Schluter slab to 2D vertically periodic isothermal slab, each period containing the same total mass distributed around two maxima. </vt:lpstr>
      <vt:lpstr>A Reconnection Sequence Petrie &amp; Low (2005)</vt:lpstr>
      <vt:lpstr>The Berger et al. (2011) proposal and intriguing questions  </vt:lpstr>
      <vt:lpstr>Slide 62</vt:lpstr>
      <vt:lpstr>SDO/AIA observations of prominence bubble and plumes</vt:lpstr>
      <vt:lpstr>Slide 64</vt:lpstr>
      <vt:lpstr>Some References</vt:lpstr>
      <vt:lpstr>Hinode SOT 25, 2007 H_alpha Movie</vt:lpstr>
      <vt:lpstr>Figure 3. Descending vertical dense, cool threads &amp; narrow lanes of bubbly, rising, hot tenuous fluids (Berger et al. Berger et al. 2008, ApJ 676 L89; 2010, ApJ 716, 1288; 2011, Nature 472, 197)</vt:lpstr>
      <vt:lpstr>Hinode SOT 25, 2007 H_alpha Movie</vt:lpstr>
      <vt:lpstr>The Cavity of the April 25, 2007 Hinode Prominence</vt:lpstr>
      <vt:lpstr>August 17, 1980 CME</vt:lpstr>
      <vt:lpstr>September 9, 1997 CME</vt:lpstr>
      <vt:lpstr>Slide 72</vt:lpstr>
      <vt:lpstr>Slide 73</vt:lpstr>
      <vt:lpstr>Slide 74</vt:lpstr>
      <vt:lpstr>Full-disk H-alpha images</vt:lpstr>
      <vt:lpstr>Slide 76</vt:lpstr>
      <vt:lpstr>Slide 77</vt:lpstr>
      <vt:lpstr>Slide 78</vt:lpstr>
      <vt:lpstr>Slide 79</vt:lpstr>
      <vt:lpstr>Slide 80</vt:lpstr>
      <vt:lpstr>Slide 81</vt:lpstr>
    </vt:vector>
  </TitlesOfParts>
  <Company>HAO NCAR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Basic Magnetohydrodynamics   Boon Chye Low () High Altitude Observatory National Center for Atmospheric Research* Boulder, Colorado, USA *sponsored by US National Science Foundation  </dc:title>
  <dc:creator>BC Low</dc:creator>
  <cp:lastModifiedBy>BC Low</cp:lastModifiedBy>
  <cp:revision>66</cp:revision>
  <cp:lastPrinted>2012-06-12T23:15:17Z</cp:lastPrinted>
  <dcterms:created xsi:type="dcterms:W3CDTF">2012-06-26T18:56:09Z</dcterms:created>
  <dcterms:modified xsi:type="dcterms:W3CDTF">2012-06-26T19:01:27Z</dcterms:modified>
</cp:coreProperties>
</file>